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2" r:id="rId7"/>
    <p:sldMasterId id="2147483887" r:id="rId8"/>
    <p:sldMasterId id="2147483897" r:id="rId9"/>
    <p:sldMasterId id="2147483912" r:id="rId10"/>
    <p:sldMasterId id="2147483927" r:id="rId11"/>
    <p:sldMasterId id="2147483936" r:id="rId12"/>
    <p:sldMasterId id="2147483946" r:id="rId13"/>
    <p:sldMasterId id="2147483961" r:id="rId14"/>
  </p:sldMasterIdLst>
  <p:notesMasterIdLst>
    <p:notesMasterId r:id="rId250"/>
  </p:notesMasterIdLst>
  <p:handoutMasterIdLst>
    <p:handoutMasterId r:id="rId251"/>
  </p:handoutMasterIdLst>
  <p:sldIdLst>
    <p:sldId id="256" r:id="rId15"/>
    <p:sldId id="291" r:id="rId16"/>
    <p:sldId id="257" r:id="rId17"/>
    <p:sldId id="302" r:id="rId18"/>
    <p:sldId id="299" r:id="rId19"/>
    <p:sldId id="283" r:id="rId20"/>
    <p:sldId id="294" r:id="rId21"/>
    <p:sldId id="295" r:id="rId22"/>
    <p:sldId id="284" r:id="rId23"/>
    <p:sldId id="297" r:id="rId24"/>
    <p:sldId id="298" r:id="rId25"/>
    <p:sldId id="286" r:id="rId26"/>
    <p:sldId id="285" r:id="rId27"/>
    <p:sldId id="293" r:id="rId28"/>
    <p:sldId id="303" r:id="rId29"/>
    <p:sldId id="300" r:id="rId30"/>
    <p:sldId id="304" r:id="rId31"/>
    <p:sldId id="292" r:id="rId32"/>
    <p:sldId id="324" r:id="rId33"/>
    <p:sldId id="301" r:id="rId34"/>
    <p:sldId id="288" r:id="rId35"/>
    <p:sldId id="326" r:id="rId36"/>
    <p:sldId id="305" r:id="rId37"/>
    <p:sldId id="325" r:id="rId38"/>
    <p:sldId id="306" r:id="rId39"/>
    <p:sldId id="321" r:id="rId40"/>
    <p:sldId id="307" r:id="rId41"/>
    <p:sldId id="308" r:id="rId42"/>
    <p:sldId id="309" r:id="rId43"/>
    <p:sldId id="310" r:id="rId44"/>
    <p:sldId id="311" r:id="rId45"/>
    <p:sldId id="312" r:id="rId46"/>
    <p:sldId id="313" r:id="rId47"/>
    <p:sldId id="314" r:id="rId48"/>
    <p:sldId id="322" r:id="rId49"/>
    <p:sldId id="315" r:id="rId50"/>
    <p:sldId id="323" r:id="rId51"/>
    <p:sldId id="316" r:id="rId52"/>
    <p:sldId id="317" r:id="rId53"/>
    <p:sldId id="318" r:id="rId54"/>
    <p:sldId id="319" r:id="rId55"/>
    <p:sldId id="320" r:id="rId56"/>
    <p:sldId id="327" r:id="rId57"/>
    <p:sldId id="328" r:id="rId58"/>
    <p:sldId id="329" r:id="rId59"/>
    <p:sldId id="330" r:id="rId60"/>
    <p:sldId id="388" r:id="rId61"/>
    <p:sldId id="331" r:id="rId62"/>
    <p:sldId id="391" r:id="rId63"/>
    <p:sldId id="389" r:id="rId64"/>
    <p:sldId id="332" r:id="rId65"/>
    <p:sldId id="333" r:id="rId66"/>
    <p:sldId id="390" r:id="rId67"/>
    <p:sldId id="334" r:id="rId68"/>
    <p:sldId id="392" r:id="rId69"/>
    <p:sldId id="335" r:id="rId70"/>
    <p:sldId id="393" r:id="rId71"/>
    <p:sldId id="336" r:id="rId72"/>
    <p:sldId id="394" r:id="rId73"/>
    <p:sldId id="337" r:id="rId74"/>
    <p:sldId id="338" r:id="rId75"/>
    <p:sldId id="339" r:id="rId76"/>
    <p:sldId id="340" r:id="rId77"/>
    <p:sldId id="341" r:id="rId78"/>
    <p:sldId id="342" r:id="rId79"/>
    <p:sldId id="395" r:id="rId80"/>
    <p:sldId id="343" r:id="rId81"/>
    <p:sldId id="396" r:id="rId82"/>
    <p:sldId id="344" r:id="rId83"/>
    <p:sldId id="345" r:id="rId84"/>
    <p:sldId id="397" r:id="rId85"/>
    <p:sldId id="346" r:id="rId86"/>
    <p:sldId id="347" r:id="rId87"/>
    <p:sldId id="348" r:id="rId88"/>
    <p:sldId id="349" r:id="rId89"/>
    <p:sldId id="350" r:id="rId90"/>
    <p:sldId id="351" r:id="rId91"/>
    <p:sldId id="398" r:id="rId92"/>
    <p:sldId id="352" r:id="rId93"/>
    <p:sldId id="400" r:id="rId94"/>
    <p:sldId id="353" r:id="rId95"/>
    <p:sldId id="401" r:id="rId96"/>
    <p:sldId id="354" r:id="rId97"/>
    <p:sldId id="402" r:id="rId98"/>
    <p:sldId id="355" r:id="rId99"/>
    <p:sldId id="403" r:id="rId100"/>
    <p:sldId id="356" r:id="rId101"/>
    <p:sldId id="404" r:id="rId102"/>
    <p:sldId id="357" r:id="rId103"/>
    <p:sldId id="405" r:id="rId104"/>
    <p:sldId id="358" r:id="rId105"/>
    <p:sldId id="406" r:id="rId106"/>
    <p:sldId id="359" r:id="rId107"/>
    <p:sldId id="407" r:id="rId108"/>
    <p:sldId id="360" r:id="rId109"/>
    <p:sldId id="408" r:id="rId110"/>
    <p:sldId id="361" r:id="rId111"/>
    <p:sldId id="409" r:id="rId112"/>
    <p:sldId id="362" r:id="rId113"/>
    <p:sldId id="410" r:id="rId114"/>
    <p:sldId id="363" r:id="rId115"/>
    <p:sldId id="411" r:id="rId116"/>
    <p:sldId id="364" r:id="rId117"/>
    <p:sldId id="412" r:id="rId118"/>
    <p:sldId id="365" r:id="rId119"/>
    <p:sldId id="366" r:id="rId120"/>
    <p:sldId id="367" r:id="rId121"/>
    <p:sldId id="368" r:id="rId122"/>
    <p:sldId id="413" r:id="rId123"/>
    <p:sldId id="369" r:id="rId124"/>
    <p:sldId id="414" r:id="rId125"/>
    <p:sldId id="370" r:id="rId126"/>
    <p:sldId id="371" r:id="rId127"/>
    <p:sldId id="372" r:id="rId128"/>
    <p:sldId id="460" r:id="rId129"/>
    <p:sldId id="374" r:id="rId130"/>
    <p:sldId id="415" r:id="rId131"/>
    <p:sldId id="375" r:id="rId132"/>
    <p:sldId id="416" r:id="rId133"/>
    <p:sldId id="376" r:id="rId134"/>
    <p:sldId id="417" r:id="rId135"/>
    <p:sldId id="377" r:id="rId136"/>
    <p:sldId id="418" r:id="rId137"/>
    <p:sldId id="378" r:id="rId138"/>
    <p:sldId id="419" r:id="rId139"/>
    <p:sldId id="379" r:id="rId140"/>
    <p:sldId id="420" r:id="rId141"/>
    <p:sldId id="421" r:id="rId142"/>
    <p:sldId id="380" r:id="rId143"/>
    <p:sldId id="422" r:id="rId144"/>
    <p:sldId id="381" r:id="rId145"/>
    <p:sldId id="423" r:id="rId146"/>
    <p:sldId id="382" r:id="rId147"/>
    <p:sldId id="424" r:id="rId148"/>
    <p:sldId id="383" r:id="rId149"/>
    <p:sldId id="425" r:id="rId150"/>
    <p:sldId id="384" r:id="rId151"/>
    <p:sldId id="385" r:id="rId152"/>
    <p:sldId id="386" r:id="rId153"/>
    <p:sldId id="387" r:id="rId154"/>
    <p:sldId id="426" r:id="rId155"/>
    <p:sldId id="427" r:id="rId156"/>
    <p:sldId id="428" r:id="rId157"/>
    <p:sldId id="429" r:id="rId158"/>
    <p:sldId id="430" r:id="rId159"/>
    <p:sldId id="461" r:id="rId160"/>
    <p:sldId id="431" r:id="rId161"/>
    <p:sldId id="463" r:id="rId162"/>
    <p:sldId id="432" r:id="rId163"/>
    <p:sldId id="464" r:id="rId164"/>
    <p:sldId id="433" r:id="rId165"/>
    <p:sldId id="465" r:id="rId166"/>
    <p:sldId id="434" r:id="rId167"/>
    <p:sldId id="466" r:id="rId168"/>
    <p:sldId id="435" r:id="rId169"/>
    <p:sldId id="467" r:id="rId170"/>
    <p:sldId id="436" r:id="rId171"/>
    <p:sldId id="468" r:id="rId172"/>
    <p:sldId id="437" r:id="rId173"/>
    <p:sldId id="478" r:id="rId174"/>
    <p:sldId id="479" r:id="rId175"/>
    <p:sldId id="438" r:id="rId176"/>
    <p:sldId id="469" r:id="rId177"/>
    <p:sldId id="439" r:id="rId178"/>
    <p:sldId id="470" r:id="rId179"/>
    <p:sldId id="440" r:id="rId180"/>
    <p:sldId id="471" r:id="rId181"/>
    <p:sldId id="441" r:id="rId182"/>
    <p:sldId id="472" r:id="rId183"/>
    <p:sldId id="442" r:id="rId184"/>
    <p:sldId id="473" r:id="rId185"/>
    <p:sldId id="443" r:id="rId186"/>
    <p:sldId id="480" r:id="rId187"/>
    <p:sldId id="444" r:id="rId188"/>
    <p:sldId id="445" r:id="rId189"/>
    <p:sldId id="474" r:id="rId190"/>
    <p:sldId id="446" r:id="rId191"/>
    <p:sldId id="475" r:id="rId192"/>
    <p:sldId id="447" r:id="rId193"/>
    <p:sldId id="477" r:id="rId194"/>
    <p:sldId id="448" r:id="rId195"/>
    <p:sldId id="476" r:id="rId196"/>
    <p:sldId id="449" r:id="rId197"/>
    <p:sldId id="481" r:id="rId198"/>
    <p:sldId id="450" r:id="rId199"/>
    <p:sldId id="482" r:id="rId200"/>
    <p:sldId id="451" r:id="rId201"/>
    <p:sldId id="483" r:id="rId202"/>
    <p:sldId id="452" r:id="rId203"/>
    <p:sldId id="484" r:id="rId204"/>
    <p:sldId id="453" r:id="rId205"/>
    <p:sldId id="485" r:id="rId206"/>
    <p:sldId id="454" r:id="rId207"/>
    <p:sldId id="455" r:id="rId208"/>
    <p:sldId id="456" r:id="rId209"/>
    <p:sldId id="457" r:id="rId210"/>
    <p:sldId id="458" r:id="rId211"/>
    <p:sldId id="459" r:id="rId212"/>
    <p:sldId id="486" r:id="rId213"/>
    <p:sldId id="487" r:id="rId214"/>
    <p:sldId id="488" r:id="rId215"/>
    <p:sldId id="489" r:id="rId216"/>
    <p:sldId id="490" r:id="rId217"/>
    <p:sldId id="512" r:id="rId218"/>
    <p:sldId id="491" r:id="rId219"/>
    <p:sldId id="513" r:id="rId220"/>
    <p:sldId id="492" r:id="rId221"/>
    <p:sldId id="514" r:id="rId222"/>
    <p:sldId id="493" r:id="rId223"/>
    <p:sldId id="515" r:id="rId224"/>
    <p:sldId id="494" r:id="rId225"/>
    <p:sldId id="516" r:id="rId226"/>
    <p:sldId id="495" r:id="rId227"/>
    <p:sldId id="517" r:id="rId228"/>
    <p:sldId id="496" r:id="rId229"/>
    <p:sldId id="518" r:id="rId230"/>
    <p:sldId id="497" r:id="rId231"/>
    <p:sldId id="519" r:id="rId232"/>
    <p:sldId id="498" r:id="rId233"/>
    <p:sldId id="499" r:id="rId234"/>
    <p:sldId id="500" r:id="rId235"/>
    <p:sldId id="501" r:id="rId236"/>
    <p:sldId id="502" r:id="rId237"/>
    <p:sldId id="503" r:id="rId238"/>
    <p:sldId id="504" r:id="rId239"/>
    <p:sldId id="505" r:id="rId240"/>
    <p:sldId id="506" r:id="rId241"/>
    <p:sldId id="520" r:id="rId242"/>
    <p:sldId id="507" r:id="rId243"/>
    <p:sldId id="521" r:id="rId244"/>
    <p:sldId id="508" r:id="rId245"/>
    <p:sldId id="522" r:id="rId246"/>
    <p:sldId id="509" r:id="rId247"/>
    <p:sldId id="510" r:id="rId248"/>
    <p:sldId id="511" r:id="rId2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78329" autoAdjust="0"/>
  </p:normalViewPr>
  <p:slideViewPr>
    <p:cSldViewPr snapToGrid="0">
      <p:cViewPr>
        <p:scale>
          <a:sx n="76" d="100"/>
          <a:sy n="76" d="100"/>
        </p:scale>
        <p:origin x="-728" y="-216"/>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slide" Target="slides/slide212.xml"/><Relationship Id="rId227" Type="http://schemas.openxmlformats.org/officeDocument/2006/relationships/slide" Target="slides/slide213.xml"/><Relationship Id="rId228" Type="http://schemas.openxmlformats.org/officeDocument/2006/relationships/slide" Target="slides/slide214.xml"/><Relationship Id="rId229" Type="http://schemas.openxmlformats.org/officeDocument/2006/relationships/slide" Target="slides/slide215.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230" Type="http://schemas.openxmlformats.org/officeDocument/2006/relationships/slide" Target="slides/slide216.xml"/><Relationship Id="rId231" Type="http://schemas.openxmlformats.org/officeDocument/2006/relationships/slide" Target="slides/slide217.xml"/><Relationship Id="rId232" Type="http://schemas.openxmlformats.org/officeDocument/2006/relationships/slide" Target="slides/slide218.xml"/><Relationship Id="rId233" Type="http://schemas.openxmlformats.org/officeDocument/2006/relationships/slide" Target="slides/slide219.xml"/><Relationship Id="rId234" Type="http://schemas.openxmlformats.org/officeDocument/2006/relationships/slide" Target="slides/slide220.xml"/><Relationship Id="rId235" Type="http://schemas.openxmlformats.org/officeDocument/2006/relationships/slide" Target="slides/slide221.xml"/><Relationship Id="rId236" Type="http://schemas.openxmlformats.org/officeDocument/2006/relationships/slide" Target="slides/slide222.xml"/><Relationship Id="rId237" Type="http://schemas.openxmlformats.org/officeDocument/2006/relationships/slide" Target="slides/slide223.xml"/><Relationship Id="rId238" Type="http://schemas.openxmlformats.org/officeDocument/2006/relationships/slide" Target="slides/slide224.xml"/><Relationship Id="rId239" Type="http://schemas.openxmlformats.org/officeDocument/2006/relationships/slide" Target="slides/slide2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240" Type="http://schemas.openxmlformats.org/officeDocument/2006/relationships/slide" Target="slides/slide226.xml"/><Relationship Id="rId241" Type="http://schemas.openxmlformats.org/officeDocument/2006/relationships/slide" Target="slides/slide227.xml"/><Relationship Id="rId242" Type="http://schemas.openxmlformats.org/officeDocument/2006/relationships/slide" Target="slides/slide228.xml"/><Relationship Id="rId243" Type="http://schemas.openxmlformats.org/officeDocument/2006/relationships/slide" Target="slides/slide229.xml"/><Relationship Id="rId244" Type="http://schemas.openxmlformats.org/officeDocument/2006/relationships/slide" Target="slides/slide230.xml"/><Relationship Id="rId245" Type="http://schemas.openxmlformats.org/officeDocument/2006/relationships/slide" Target="slides/slide231.xml"/><Relationship Id="rId246" Type="http://schemas.openxmlformats.org/officeDocument/2006/relationships/slide" Target="slides/slide232.xml"/><Relationship Id="rId247" Type="http://schemas.openxmlformats.org/officeDocument/2006/relationships/slide" Target="slides/slide233.xml"/><Relationship Id="rId248" Type="http://schemas.openxmlformats.org/officeDocument/2006/relationships/slide" Target="slides/slide234.xml"/><Relationship Id="rId249" Type="http://schemas.openxmlformats.org/officeDocument/2006/relationships/slide" Target="slides/slide2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250" Type="http://schemas.openxmlformats.org/officeDocument/2006/relationships/notesMaster" Target="notesMasters/notesMaster1.xml"/><Relationship Id="rId251" Type="http://schemas.openxmlformats.org/officeDocument/2006/relationships/handoutMaster" Target="handoutMasters/handoutMaster1.xml"/><Relationship Id="rId252" Type="http://schemas.openxmlformats.org/officeDocument/2006/relationships/printerSettings" Target="printerSettings/printerSettings1.bin"/><Relationship Id="rId253" Type="http://schemas.openxmlformats.org/officeDocument/2006/relationships/presProps" Target="presProps.xml"/><Relationship Id="rId254" Type="http://schemas.openxmlformats.org/officeDocument/2006/relationships/viewProps" Target="viewProps.xml"/><Relationship Id="rId255" Type="http://schemas.openxmlformats.org/officeDocument/2006/relationships/theme" Target="theme/theme1.xml"/><Relationship Id="rId256" Type="http://schemas.openxmlformats.org/officeDocument/2006/relationships/tableStyles" Target="tableStyles.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1/19/16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1/19/16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 Id="rId3" Type="http://schemas.openxmlformats.org/officeDocument/2006/relationships/hyperlink" Target="https://chefio.slack.com/archives/D08GX4VAA/p1449606320000004"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s://chefio.slack.com/archives/D08GX4VAA/p1449606320000004"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 Id="rId3" Type="http://schemas.openxmlformats.org/officeDocument/2006/relationships/hyperlink" Target="https://chefio.slack.com/archives/D08GX4VAA/p1449606320000004"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6.xml.rels><?xml version="1.0" encoding="UTF-8" standalone="yes"?>
<Relationships xmlns="http://schemas.openxmlformats.org/package/2006/relationships"><Relationship Id="rId9" Type="http://schemas.openxmlformats.org/officeDocument/2006/relationships/hyperlink" Target="https://chefio.slack.com/archives/D0HGL4T2T/p1451496825000008" TargetMode="External"/><Relationship Id="rId20" Type="http://schemas.openxmlformats.org/officeDocument/2006/relationships/hyperlink" Target="https://chefio.slack.com/archives/D0HGL4T2T/p1451497160000020" TargetMode="External"/><Relationship Id="rId21" Type="http://schemas.openxmlformats.org/officeDocument/2006/relationships/hyperlink" Target="https://chefio.slack.com/archives/D0HGL4T2T/p1451497166000021" TargetMode="External"/><Relationship Id="rId22" Type="http://schemas.openxmlformats.org/officeDocument/2006/relationships/hyperlink" Target="https://chefio.slack.com/archives/D0HGL4T2T/p1451497177000022" TargetMode="External"/><Relationship Id="rId23" Type="http://schemas.openxmlformats.org/officeDocument/2006/relationships/hyperlink" Target="https://chefio.slack.com/archives/D0HGL4T2T/p1451497189000023" TargetMode="External"/><Relationship Id="rId10" Type="http://schemas.openxmlformats.org/officeDocument/2006/relationships/hyperlink" Target="https://chefio.slack.com/archives/D0HGL4T2T/p1451496880000009" TargetMode="External"/><Relationship Id="rId11" Type="http://schemas.openxmlformats.org/officeDocument/2006/relationships/hyperlink" Target="https://chefio.slack.com/archives/D0HGL4T2T/p1451496957000010" TargetMode="External"/><Relationship Id="rId12" Type="http://schemas.openxmlformats.org/officeDocument/2006/relationships/hyperlink" Target="https://chefio.slack.com/archives/D0HGL4T2T/p1451496974000011" TargetMode="External"/><Relationship Id="rId13" Type="http://schemas.openxmlformats.org/officeDocument/2006/relationships/hyperlink" Target="https://chefio.slack.com/archives/D0HGL4T2T/p1451496986000012" TargetMode="External"/><Relationship Id="rId14" Type="http://schemas.openxmlformats.org/officeDocument/2006/relationships/hyperlink" Target="https://chefio.slack.com/archives/D0HGL4T2T/p1451497053000013" TargetMode="External"/><Relationship Id="rId15" Type="http://schemas.openxmlformats.org/officeDocument/2006/relationships/hyperlink" Target="https://chefio.slack.com/archives/D0HGL4T2T/p1451497077000014" TargetMode="External"/><Relationship Id="rId16" Type="http://schemas.openxmlformats.org/officeDocument/2006/relationships/hyperlink" Target="https://chefio.slack.com/archives/D0HGL4T2T/p1451497088000015" TargetMode="External"/><Relationship Id="rId17" Type="http://schemas.openxmlformats.org/officeDocument/2006/relationships/hyperlink" Target="https://chefio.slack.com/archives/D0HGL4T2T/p1451497099000016" TargetMode="External"/><Relationship Id="rId18" Type="http://schemas.openxmlformats.org/officeDocument/2006/relationships/hyperlink" Target="https://chefio.slack.com/archives/D0HGL4T2T/p1451497122000017" TargetMode="External"/><Relationship Id="rId19" Type="http://schemas.openxmlformats.org/officeDocument/2006/relationships/hyperlink" Target="https://chefio.slack.com/archives/D0HGL4T2T/p1451497150000019" TargetMode="External"/><Relationship Id="rId1" Type="http://schemas.openxmlformats.org/officeDocument/2006/relationships/notesMaster" Target="../notesMasters/notesMaster1.xml"/><Relationship Id="rId2" Type="http://schemas.openxmlformats.org/officeDocument/2006/relationships/slide" Target="../slides/slide233.xml"/><Relationship Id="rId3" Type="http://schemas.openxmlformats.org/officeDocument/2006/relationships/hyperlink" Target="https://chefio.slack.com/archives/D0HGL4T2T/p1451496689000003" TargetMode="External"/><Relationship Id="rId4" Type="http://schemas.openxmlformats.org/officeDocument/2006/relationships/hyperlink" Target="https://chefio.slack.com/team/dominik" TargetMode="External"/><Relationship Id="rId5" Type="http://schemas.openxmlformats.org/officeDocument/2006/relationships/hyperlink" Target="https://chefio.slack.com/archives/D0HGL4T2T/p1451496744000004" TargetMode="External"/><Relationship Id="rId6" Type="http://schemas.openxmlformats.org/officeDocument/2006/relationships/hyperlink" Target="https://chefio.slack.com/team/steve_delfante" TargetMode="External"/><Relationship Id="rId7" Type="http://schemas.openxmlformats.org/officeDocument/2006/relationships/hyperlink" Target="https://chefio.slack.com/archives/D0HGL4T2T/p1451496788000006" TargetMode="External"/><Relationship Id="rId8" Type="http://schemas.openxmlformats.org/officeDocument/2006/relationships/hyperlink" Target="https://chefio.slack.com/archives/D0HGL4T2T/p1451496820000007"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smtClean="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 This course requires</a:t>
            </a:r>
            <a:r>
              <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ChefDK 0.10.0 on or higher on the AMIs.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echo</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eval</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"$(chef shell-</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bash)"'</a:t>
            </a:r>
            <a:r>
              <a:rPr lang="en-US" dirty="0" smtClean="0"/>
              <a:t> &gt;&gt; ~/.</a:t>
            </a:r>
            <a:r>
              <a:rPr lang="en-US" dirty="0" err="1" smtClean="0"/>
              <a:t>bash_profile</a:t>
            </a:r>
            <a:r>
              <a:rPr lang="en-US" dirty="0" smtClean="0"/>
              <a:t>    then log out and in.</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Kennon thinks we need to put the chef user in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and make /var/run/</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docker.sock's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 the future training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my</a:t>
            </a:r>
            <a:r>
              <a:rPr lang="en-US" baseline="0" dirty="0" smtClean="0"/>
              <a:t> TEMP fix: chef@ip-172-31-7-193 run]$ sudo </a:t>
            </a:r>
            <a:r>
              <a:rPr lang="en-US" baseline="0" dirty="0" err="1" smtClean="0"/>
              <a:t>chmod</a:t>
            </a:r>
            <a:r>
              <a:rPr lang="en-US" baseline="0" dirty="0" smtClean="0"/>
              <a:t> 777 </a:t>
            </a:r>
            <a:r>
              <a:rPr lang="en-US" baseline="0" dirty="0" err="1" smtClean="0"/>
              <a:t>docker.sock</a:t>
            </a:r>
            <a:endParaRPr lang="en-US" baseline="0" dirty="0" smtClean="0"/>
          </a:p>
          <a:p>
            <a:endParaRPr lang="en-US" baseline="0" dirty="0" smtClean="0"/>
          </a:p>
          <a:p>
            <a:r>
              <a:rPr lang="en-US" baseline="0" dirty="0" smtClean="0"/>
              <a:t>Nathan: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The images I’ve used were built with a chef provisioning script</a:t>
            </a:r>
          </a:p>
          <a:p>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The issue is this:  </a:t>
            </a:r>
            <a:r>
              <a:rPr lang="en-US" dirty="0" err="1" smtClean="0"/>
              <a:t>inspec</a:t>
            </a:r>
            <a:r>
              <a:rPr lang="en-US" dirty="0" smtClean="0"/>
              <a:t> exec ~/cookbooks/ssh/test/integration</a:t>
            </a:r>
            <a:r>
              <a:rPr lang="en-US" dirty="0" smtClean="0"/>
              <a:t>/client</a:t>
            </a:r>
            <a:r>
              <a:rPr lang="en-US" dirty="0" smtClean="0"/>
              <a:t>/</a:t>
            </a:r>
            <a:r>
              <a:rPr lang="en-US" dirty="0" err="1" smtClean="0"/>
              <a:t>inspec</a:t>
            </a:r>
            <a:r>
              <a:rPr lang="en-US" dirty="0" smtClean="0"/>
              <a:t>/</a:t>
            </a:r>
            <a:r>
              <a:rPr lang="en-US" dirty="0" err="1" smtClean="0"/>
              <a:t>client_spec.rb</a:t>
            </a:r>
            <a:r>
              <a:rPr lang="en-US" dirty="0" smtClean="0"/>
              <a:t> -t docker://CONTAINER_ID wont run </a:t>
            </a:r>
            <a:r>
              <a:rPr lang="en-US" dirty="0" err="1" smtClean="0"/>
              <a:t>witrhout</a:t>
            </a:r>
            <a:r>
              <a:rPr lang="en-US" dirty="0" smtClean="0"/>
              <a:t> permissions error nor </a:t>
            </a:r>
            <a:r>
              <a:rPr lang="en-US" dirty="0" err="1" smtClean="0"/>
              <a:t>ps</a:t>
            </a:r>
            <a:r>
              <a:rPr lang="en-US" dirty="0" smtClean="0"/>
              <a:t> </a:t>
            </a:r>
            <a:r>
              <a:rPr lang="en-US" dirty="0" err="1" smtClean="0"/>
              <a:t>docker</a:t>
            </a:r>
            <a:r>
              <a:rPr lang="en-US" dirty="0" smtClean="0"/>
              <a:t> without sudo.</a:t>
            </a:r>
            <a:endParaRPr lang="en-US" baseline="0" dirty="0" smtClean="0"/>
          </a:p>
          <a:p>
            <a:endParaRPr lang="en-US" baseline="0" dirty="0" smtClean="0"/>
          </a:p>
          <a:p>
            <a:r>
              <a:rPr lang="en-US" baseline="0" dirty="0" smtClean="0"/>
              <a:t>See module 3 "</a:t>
            </a:r>
            <a:r>
              <a:rPr lang="en-US" dirty="0" smtClean="0"/>
              <a:t>GE: Running </a:t>
            </a:r>
            <a:r>
              <a:rPr lang="en-US" dirty="0" err="1" smtClean="0"/>
              <a:t>InSpec</a:t>
            </a:r>
            <a:r>
              <a:rPr lang="en-US" dirty="0" smtClean="0"/>
              <a:t> from the CLI" slide and notes.</a:t>
            </a:r>
            <a:endParaRPr lang="en-US" baseline="0"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4267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exist for many scenarios, such as those created by the Center for Internet Security (CIS), a non-profit organization that is focused on enhancing the cyber security readiness and response of public and private sector entities.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Chef Compliance maintains profiles as a collection of individual controls that comprise a complete audit. For example, CIS benchmark 8.1.1.1 recommends testing for the maximum size of the audit log. </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You can also create your own custom Compliance profiles</a:t>
            </a:r>
            <a:r>
              <a:rPr lang="en-US" dirty="0" smtClean="0"/>
              <a:t>.</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1941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 this module we scanned a node for compliance issues. We identified </a:t>
            </a:r>
            <a:r>
              <a:rPr lang="en-US" smtClean="0"/>
              <a:t>an issue </a:t>
            </a:r>
            <a:r>
              <a:rPr lang="en-US" dirty="0" smtClean="0"/>
              <a:t>and then wrote a remediation recipe directly on the node scanned. We also tested our recipe with test kitchen.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mentioned</a:t>
            </a:r>
            <a:r>
              <a:rPr lang="en-US" baseline="0" dirty="0" smtClean="0"/>
              <a:t> previously</a:t>
            </a:r>
            <a:r>
              <a:rPr lang="en-US" dirty="0" smtClean="0"/>
              <a:t>, in a</a:t>
            </a:r>
            <a:r>
              <a:rPr lang="en-US" baseline="0" dirty="0" smtClean="0"/>
              <a:t> production environment, </a:t>
            </a:r>
            <a:r>
              <a:rPr lang="en-US" dirty="0" smtClean="0"/>
              <a:t>you will likely write such recipes locally, add them to the node's</a:t>
            </a:r>
            <a:r>
              <a:rPr lang="en-US" baseline="0" dirty="0" smtClean="0"/>
              <a:t> run list, </a:t>
            </a:r>
            <a:r>
              <a:rPr lang="en-US" dirty="0" smtClean="0"/>
              <a:t>and then upload them to Chef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 the nodes would download the recipes from Chef Server on their next chef-client</a:t>
            </a:r>
            <a:r>
              <a:rPr lang="en-US" baseline="0" dirty="0" smtClean="0"/>
              <a:t> run and also </a:t>
            </a:r>
            <a:r>
              <a:rPr lang="en-US" dirty="0" smtClean="0"/>
              <a:t>convergence the recipes.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9094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039676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/profile_01`</a:t>
            </a:r>
          </a:p>
          <a:p>
            <a:r>
              <a:rPr lang="en-US" dirty="0" smtClean="0"/>
              <a:t>$ `cd ~/</a:t>
            </a:r>
            <a:r>
              <a:rPr lang="en-US" dirty="0" err="1" smtClean="0"/>
              <a:t>compliance_profiles</a:t>
            </a:r>
            <a:r>
              <a:rPr lang="en-US" dirty="0" smtClean="0"/>
              <a:t>/profile_01'</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We are all using the same Compliance Server so create the profile in a directory named after the learner’s USERNAME.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a:t>
            </a:r>
            <a:r>
              <a:rPr lang="en-US" dirty="0" smtClean="0"/>
              <a:t>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/USERNAME`</a:t>
            </a:r>
            <a:endParaRPr lang="en-US" dirty="0" smtClean="0"/>
          </a:p>
          <a:p>
            <a:r>
              <a:rPr lang="en-US" dirty="0" smtClean="0"/>
              <a:t>$ `cd ~/</a:t>
            </a:r>
            <a:r>
              <a:rPr lang="en-US" dirty="0" err="1" smtClean="0"/>
              <a:t>compliance_profiles</a:t>
            </a:r>
            <a:r>
              <a:rPr lang="en-US" dirty="0" smtClean="0"/>
              <a:t>/USERNAME'</a:t>
            </a:r>
            <a:endParaRPr lang="en-US" dirty="0" smtClean="0"/>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/profile_01'</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/USERNAME'</a:t>
            </a:r>
            <a:endParaRPr lang="en-US" dirty="0" smtClean="0"/>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Instructor Note: Now would be a good time to distribute the hostnames of the three nodes you will assign to each student.</a:t>
            </a:r>
            <a:r>
              <a:rPr lang="en-US" baseline="0" dirty="0"/>
              <a:t> </a:t>
            </a:r>
            <a:r>
              <a:rPr lang="en-US" baseline="0" dirty="0" smtClean="0"/>
              <a:t>You should ask the students to note which one they will use as their Compliance Server and which ones they will use as the target nodes for scans.</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For example: </a:t>
            </a:r>
            <a:br>
              <a:rPr lang="en-US" baseline="0" dirty="0" smtClean="0"/>
            </a:br>
            <a:r>
              <a:rPr lang="en-US" sz="1200" kern="1200" dirty="0" smtClean="0">
                <a:solidFill>
                  <a:schemeClr val="tx1"/>
                </a:solidFill>
                <a:effectLst/>
                <a:latin typeface="Arial" panose="020B0604020202020204" pitchFamily="34" charset="0"/>
                <a:ea typeface="ＭＳ Ｐゴシック" charset="0"/>
                <a:cs typeface="+mn-cs"/>
              </a:rPr>
              <a:t>ec2-52-91-31-125.compute-1.amazonaws.com = Compliance server.</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ec2-54-164-54-218.compute-1.amazonaws.com = Linux Target node.</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ec2-54-164-54-210.compute-1.amazonaws.com = Windows Target node.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sz="1200" kern="1200" dirty="0" smtClean="0">
              <a:solidFill>
                <a:schemeClr val="tx1"/>
              </a:solidFill>
              <a:effectLst/>
              <a:latin typeface="Arial" panose="020B0604020202020204" pitchFamily="34" charset="0"/>
              <a:ea typeface="ＭＳ Ｐゴシック" charset="0"/>
              <a:cs typeface="+mn-cs"/>
            </a:endParaRP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Linux nodes is chef/TBD. </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Windows nodes is Administrator/TBD. </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/USERNAME'</a:t>
            </a:r>
            <a:r>
              <a:rPr lang="en-US"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a:t>
            </a:r>
            <a:r>
              <a:rPr lang="en-US"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Do not include the internal wiki page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t>
            </a:r>
            <a:r>
              <a:rPr lang="en-US" dirty="0" smtClean="0"/>
              <a:t>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/profile_01/test'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Everyone</a:t>
            </a:r>
            <a:r>
              <a:rPr lang="en-US" baseline="0" dirty="0" smtClean="0"/>
              <a:t> shares a Compliance server in this workshop.</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 Windows nodes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Atlanta – http://</a:t>
            </a:r>
            <a:r>
              <a:rPr lang="en-US" baseline="0" dirty="0" err="1" smtClean="0"/>
              <a:t>bit.ly</a:t>
            </a:r>
            <a:r>
              <a:rPr lang="en-US" baseline="0" dirty="0" smtClean="0"/>
              <a:t>/</a:t>
            </a:r>
            <a:r>
              <a:rPr lang="en-US" baseline="0" dirty="0" err="1" smtClean="0"/>
              <a:t>atl</a:t>
            </a:r>
            <a:r>
              <a:rPr lang="en-US" baseline="0" dirty="0" smtClean="0"/>
              <a:t>-chef-compliance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t>
            </a:r>
            <a:r>
              <a:rPr lang="en-US" dirty="0" smtClean="0"/>
              <a:t>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Chef Compliance server login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Node </a:t>
            </a:r>
            <a:r>
              <a:rPr lang="en-US" baseline="0" dirty="0" err="1" smtClean="0"/>
              <a:t>ssh</a:t>
            </a:r>
            <a:r>
              <a:rPr lang="en-US" baseline="0" dirty="0" smtClean="0"/>
              <a:t> credentials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/USERNAME/</a:t>
            </a:r>
            <a:r>
              <a:rPr lang="en-US" dirty="0" smtClean="0"/>
              <a:t>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a:t>
            </a:r>
            <a:r>
              <a:rPr lang="en-US" baseline="0" dirty="0" smtClean="0"/>
              <a:t> </a:t>
            </a:r>
            <a:r>
              <a:rPr lang="en-US" baseline="0" dirty="0" smtClean="0"/>
              <a:t>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/profile_01/test/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include the USERNAME in the</a:t>
            </a:r>
            <a:r>
              <a:rPr lang="en-US" baseline="0" dirty="0" smtClean="0"/>
              <a:t> title</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a:t>
            </a:r>
            <a:r>
              <a:rPr lang="en-US" baseline="0" dirty="0" smtClean="0"/>
              <a:t>the </a:t>
            </a:r>
            <a:r>
              <a:rPr lang="en-US" dirty="0" smtClean="0"/>
              <a:t>~/</a:t>
            </a:r>
            <a:r>
              <a:rPr lang="en-US" dirty="0" err="1" smtClean="0"/>
              <a:t>compliance_profiles</a:t>
            </a:r>
            <a:r>
              <a:rPr lang="en-US" dirty="0" smtClean="0"/>
              <a:t>/USERNAME/</a:t>
            </a:r>
            <a:r>
              <a:rPr lang="en-US" dirty="0" smtClean="0"/>
              <a:t>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a:t>
            </a:r>
            <a:r>
              <a:rPr lang="en-US" b="1" dirty="0" smtClean="0">
                <a:latin typeface="Courier New" panose="02070309020205020404" pitchFamily="49" charset="0"/>
                <a:cs typeface="Courier New" panose="02070309020205020404" pitchFamily="49" charset="0"/>
              </a:rPr>
              <a:t>’USERNAME</a:t>
            </a:r>
            <a:r>
              <a:rPr lang="en-US" b="1" baseline="0"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do </a:t>
            </a: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/USERNAME'</a:t>
            </a:r>
            <a:r>
              <a:rPr lang="en-US" baseline="0" dirty="0" smtClean="0"/>
              <a:t> </a:t>
            </a:r>
            <a:r>
              <a:rPr lang="en-US" baseline="0" dirty="0" smtClean="0"/>
              <a:t>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/profile_01'.</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/USERNAME'</a:t>
            </a:r>
            <a:r>
              <a:rPr lang="en-US" dirty="0" smtClean="0"/>
              <a:t>.</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zip is already installed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Your</a:t>
            </a:r>
            <a:r>
              <a:rPr lang="en-US" baseline="0" dirty="0" smtClean="0"/>
              <a:t> </a:t>
            </a:r>
            <a:r>
              <a:rPr lang="en-US" baseline="0" dirty="0" smtClean="0"/>
              <a:t>node may not have the zip package installed so let's use Chef to do that now.</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991927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profile_01.zip profile_01`.</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a:t>
            </a:r>
            <a:r>
              <a:rPr lang="en-US" dirty="0" err="1" smtClean="0"/>
              <a:t>USERNAME.zip</a:t>
            </a:r>
            <a:r>
              <a:rPr lang="en-US" dirty="0" smtClean="0"/>
              <a:t> USERNAME`</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a:t>
            </a:r>
            <a:r>
              <a:rPr lang="en-US" baseline="0" dirty="0" smtClean="0"/>
              <a:t>profile_01.zip </a:t>
            </a:r>
            <a:r>
              <a:rPr lang="en-US" baseline="0" dirty="0" smtClean="0"/>
              <a:t>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a:t>
            </a:r>
            <a:r>
              <a:rPr lang="en-US" baseline="0" dirty="0" err="1" smtClean="0"/>
              <a:t>USERNAME.zip</a:t>
            </a:r>
            <a:r>
              <a:rPr lang="en-US" baseline="0" dirty="0" smtClean="0"/>
              <a:t> </a:t>
            </a:r>
            <a:r>
              <a:rPr lang="en-US" baseline="0" dirty="0" smtClean="0"/>
              <a:t>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Linux only</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a:t>
            </a:r>
            <a:r>
              <a:rPr lang="en-US" baseline="0" dirty="0" smtClean="0"/>
              <a:t>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t>
            </a:r>
            <a:r>
              <a:rPr lang="en-US" baseline="0" dirty="0" smtClean="0"/>
              <a:t>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a:t>
            </a:r>
            <a:r>
              <a:rPr lang="en-US" dirty="0" smtClean="0"/>
              <a:t>is just an</a:t>
            </a:r>
            <a:r>
              <a:rPr lang="en-US" baseline="0" dirty="0" smtClean="0"/>
              <a:t> explanation. You don't need to log into these machines at this time.</a:t>
            </a:r>
            <a:endParaRPr lang="en-US" dirty="0" smtClean="0"/>
          </a:p>
          <a:p>
            <a:endParaRPr lang="en-US" dirty="0" smtClean="0"/>
          </a:p>
          <a:p>
            <a:r>
              <a:rPr lang="en-US" dirty="0" smtClean="0"/>
              <a:t>You should use an ssh client like </a:t>
            </a:r>
            <a:r>
              <a:rPr lang="en-US" dirty="0" err="1" smtClean="0"/>
              <a:t>PuTTY</a:t>
            </a:r>
            <a:r>
              <a:rPr lang="en-US" dirty="0" smtClean="0"/>
              <a:t> or a local command prompt to connect to the remote workstation that we</a:t>
            </a:r>
            <a:r>
              <a:rPr lang="en-US" baseline="0" dirty="0" smtClean="0"/>
              <a:t> assign to you. </a:t>
            </a:r>
          </a:p>
          <a:p>
            <a:endParaRPr lang="en-US" baseline="0" dirty="0" smtClean="0"/>
          </a:p>
          <a:p>
            <a:r>
              <a:rPr lang="en-US" baseline="0" dirty="0" smtClean="0"/>
              <a:t>Instead of the command shown in this slide, you could also use this command: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ssh </a:t>
            </a:r>
            <a:r>
              <a:rPr lang="en-US" baseline="0" dirty="0" err="1" smtClean="0"/>
              <a:t>chef@IPADDRESS</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For example: ssh chef@52.90.140.22</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35237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now do lab for windows too.</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898888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your</a:t>
            </a:r>
            <a:r>
              <a:rPr lang="en-US" baseline="0" dirty="0" smtClean="0"/>
              <a:t> cookbooks will have a </a:t>
            </a:r>
            <a:r>
              <a:rPr lang="en-US" dirty="0" smtClean="0"/>
              <a:t>metadata.rb.</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An</a:t>
            </a:r>
            <a:r>
              <a:rPr lang="en-US" baseline="0" dirty="0" smtClean="0"/>
              <a:t>d your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347637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a:p>
            <a:endParaRPr lang="en-US" dirty="0" smtClean="0"/>
          </a:p>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availalble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412039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009910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distinction is important</a:t>
            </a:r>
            <a:r>
              <a:rPr lang="en-US" baseline="0" dirty="0" smtClean="0"/>
              <a:t> when scheduling scans or if viewing the compliance logs.</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a:t>
            </a:r>
            <a:r>
              <a:rPr lang="en-US" baseline="0" dirty="0" smtClean="0"/>
              <a:t> of this writing this slide is correct but it could be subject to change. Also, here is the `tail` command in case you want to demonstrate the logs as you set a scheduled scan: `</a:t>
            </a:r>
            <a:r>
              <a:rPr lang="en-US" dirty="0" smtClean="0"/>
              <a:t>sudo tail -f /var/log/chef-compliance/core/current`/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TBD: Demo this via a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43516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98027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0792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Let’s do the login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19981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do anything directly on the compliance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a:t>
            </a:r>
            <a:r>
              <a:rPr lang="en-US" dirty="0" smtClean="0"/>
              <a:t>Note: As this slide indicates, tailing the log files is not required but can be of interest to some users. In one scenario where it came in handy, a browser session to the Compliance Server</a:t>
            </a:r>
            <a:r>
              <a:rPr lang="en-US" baseline="0" dirty="0" smtClean="0"/>
              <a:t> got stale and would not schedule a scan. After tailing the log files and realizing the scan was not even being scheduled, the user refreshed the </a:t>
            </a:r>
            <a:r>
              <a:rPr lang="en-US" dirty="0" smtClean="0"/>
              <a:t>Compliance Server web UI</a:t>
            </a:r>
            <a:r>
              <a:rPr lang="en-US" baseline="0" dirty="0" smtClean="0"/>
              <a:t>, logged in again, and the scan would properly schedule and run.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a:t>
            </a:r>
            <a:r>
              <a:rPr lang="en-US" dirty="0" smtClean="0"/>
              <a:t>Note: If you find yourself ahead of schedule, you can spend some</a:t>
            </a:r>
            <a:r>
              <a:rPr lang="en-US" baseline="0" dirty="0" smtClean="0"/>
              <a:t> time demonstration the output of this log file as you perform a number of procedures via the Web UI.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2144526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Don’t do anything directly on the compliance server</a:t>
            </a:r>
            <a:endParaRPr lang="en-US" dirty="0" smtClean="0"/>
          </a:p>
          <a:p>
            <a:endParaRPr lang="en-US" dirty="0" smtClean="0"/>
          </a:p>
          <a:p>
            <a:r>
              <a:rPr lang="en-US" dirty="0" smtClean="0"/>
              <a:t>The </a:t>
            </a:r>
            <a:r>
              <a:rPr lang="en-US" dirty="0" smtClean="0"/>
              <a:t>image on the left shows the user setting the next scheduled scan for 1:45 P.M.</a:t>
            </a:r>
            <a:r>
              <a:rPr lang="en-US" baseline="0" dirty="0" smtClean="0"/>
              <a:t> local browser time.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image on the right shows the output of `</a:t>
            </a:r>
            <a:r>
              <a:rPr lang="en-US" dirty="0" smtClean="0"/>
              <a:t>sudo tail -f /var/log/chef-compliance/core/current`</a:t>
            </a:r>
            <a:r>
              <a:rPr lang="en-US" baseline="0" dirty="0"/>
              <a:t> </a:t>
            </a:r>
            <a:r>
              <a:rPr lang="en-US" baseline="0" dirty="0" smtClean="0"/>
              <a:t>taken at the very same time that the scan was scheduled. Notice the log file timestamps are in UTC and the next schedule scan is set for </a:t>
            </a:r>
            <a:br>
              <a:rPr lang="en-US" baseline="0" dirty="0" smtClean="0"/>
            </a:br>
            <a:r>
              <a:rPr lang="en-US" baseline="0" dirty="0" smtClean="0"/>
              <a:t>UTC: </a:t>
            </a:r>
            <a:r>
              <a:rPr lang="en-US" sz="1200" b="1" dirty="0" smtClean="0"/>
              <a:t>2016-01-12 21:45:00 </a:t>
            </a:r>
            <a:r>
              <a:rPr lang="en-US" sz="1200" dirty="0" smtClean="0"/>
              <a:t>+0000 UTC instead</a:t>
            </a:r>
            <a:r>
              <a:rPr lang="en-US" sz="1200" baseline="0" dirty="0" smtClean="0"/>
              <a:t> of the local browser time.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065031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don’t talk about deleting jobs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talk about deleting jobs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963728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explain </a:t>
            </a:r>
            <a:r>
              <a:rPr lang="en-US" dirty="0" err="1" smtClean="0"/>
              <a:t>json</a:t>
            </a:r>
            <a:r>
              <a:rPr lang="en-US" dirty="0" smtClean="0"/>
              <a:t> exporting?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09700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 section is more of a placeholder for exporting Compliance reports after the email and Excel</a:t>
            </a:r>
            <a:r>
              <a:rPr lang="en-US" baseline="0" dirty="0" smtClean="0"/>
              <a:t> methods are ready for release.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697563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effectLst/>
              </a:rPr>
              <a:t>Hi Dominik....Is there a document that explains a use case for running scheduled scans?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9:31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Not really right now :</a:t>
            </a:r>
            <a:r>
              <a:rPr lang="en-US" dirty="0" err="1" smtClean="0">
                <a:effectLst/>
              </a:rPr>
              <a:t>simple_smile</a:t>
            </a:r>
            <a:r>
              <a:rPr lang="en-US" dirty="0" smtClean="0">
                <a:effectLst/>
              </a:rPr>
              <a:t>: We have them included, but their functionality is still a bit limited in the UI. what are you interested in ?</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9:32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I wrote a short lab on how to schedule scans and read the results but I gave no reason why someone would want to schedule a scan rather than do one on the fly.</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Run a compliance scan every night on your whole infrastructure. Instead of pushing it off manually, you could ask chef compliance to do it for </a:t>
            </a:r>
            <a:r>
              <a:rPr lang="en-US" dirty="0" err="1" smtClean="0">
                <a:effectLst/>
              </a:rPr>
              <a:t>yoou</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dirty="0" smtClean="0">
                <a:effectLst/>
              </a:rPr>
              <a:t> </a:t>
            </a:r>
          </a:p>
          <a:p>
            <a:r>
              <a:rPr lang="en-US" dirty="0" smtClean="0">
                <a:effectLst/>
              </a:rPr>
              <a:t>This would give you up to date information on a daily basis without interruptions in reporting.</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because nodes cold fall out of compliance due to updates others may have made </a:t>
            </a:r>
            <a:r>
              <a:rPr lang="en-US" dirty="0" err="1" smtClean="0">
                <a:effectLst/>
              </a:rPr>
              <a:t>throught</a:t>
            </a:r>
            <a:r>
              <a:rPr lang="en-US" dirty="0" smtClean="0">
                <a:effectLst/>
              </a:rPr>
              <a:t> the day?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9:34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or if you had changed your chef automation and something went wrong (because you didn’t use delivery to verify </a:t>
            </a:r>
            <a:r>
              <a:rPr lang="en-US" dirty="0" err="1" smtClean="0">
                <a:effectLst/>
              </a:rPr>
              <a:t>compiance</a:t>
            </a:r>
            <a:r>
              <a:rPr lang="en-US" dirty="0" smtClean="0">
                <a:effectLst/>
              </a:rPr>
              <a:t> of your changes)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9:35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dirty="0" smtClean="0">
                <a:effectLst/>
              </a:rPr>
              <a:t> </a:t>
            </a:r>
          </a:p>
          <a:p>
            <a:r>
              <a:rPr lang="en-US" dirty="0" smtClean="0">
                <a:effectLst/>
              </a:rPr>
              <a:t>or if any component was changed, that you didn’t yet explicitly manage through chef; for example: have telnet listen on </a:t>
            </a:r>
            <a:r>
              <a:rPr lang="en-US" dirty="0" err="1" smtClean="0">
                <a:effectLst/>
              </a:rPr>
              <a:t>tcp</a:t>
            </a:r>
            <a:r>
              <a:rPr lang="en-US" dirty="0" smtClean="0">
                <a:effectLst/>
              </a:rPr>
              <a:t> for some reason you didn’t expect; apart from uninstalling telnet through chef, we don’t tend to write cookbooks for negative cases :wink: so that’s a great example for compliance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Cool.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dirty="0" smtClean="0">
                <a:effectLst/>
              </a:rPr>
              <a:t> </a:t>
            </a:r>
          </a:p>
          <a:p>
            <a:r>
              <a:rPr lang="en-US" dirty="0" smtClean="0">
                <a:effectLst/>
              </a:rPr>
              <a:t>One more question for now please....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dirty="0" smtClean="0">
                <a:effectLst/>
              </a:rPr>
              <a:t> </a:t>
            </a:r>
          </a:p>
          <a:p>
            <a:r>
              <a:rPr lang="en-US" dirty="0" smtClean="0">
                <a:effectLst/>
              </a:rPr>
              <a:t>Is there going to be a way to export  reports or do we only have people view results live?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Yes there is; We are looking into exporting reports to PDF and (some type of) Excel format</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dirty="0" smtClean="0">
                <a:effectLst/>
              </a:rPr>
              <a:t> </a:t>
            </a:r>
          </a:p>
          <a:p>
            <a:r>
              <a:rPr lang="en-US" dirty="0" smtClean="0">
                <a:effectLst/>
              </a:rPr>
              <a:t>There is also the alternative to retrieve reports via JSON </a:t>
            </a:r>
            <a:r>
              <a:rPr lang="en-US" dirty="0" err="1" smtClean="0">
                <a:effectLst/>
              </a:rPr>
              <a:t>api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dirty="0" smtClean="0">
                <a:effectLst/>
              </a:rPr>
              <a:t> </a:t>
            </a:r>
          </a:p>
          <a:p>
            <a:r>
              <a:rPr lang="en-US" dirty="0" smtClean="0">
                <a:effectLst/>
              </a:rPr>
              <a:t>we will have the PDF and Excel options in UI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Sounds good. Do you have an ETA for exporting?</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It has not been explicitly planned yet. My expectation is for end of Q1, but it could just as easily move into early Q2</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JSON-based exporting however is already supported</a:t>
            </a:r>
            <a:r>
              <a:rPr lang="en-US" i="1" dirty="0" smtClean="0">
                <a:effectLst/>
              </a:rPr>
              <a:t/>
            </a:r>
            <a:br>
              <a:rPr lang="en-US" i="1" dirty="0" smtClean="0">
                <a:effectLst/>
              </a:rPr>
            </a:br>
            <a:endParaRPr lang="en-US" dirty="0" smtClean="0">
              <a:effectLst/>
            </a:endParaRPr>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new messages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dirty="0" smtClean="0">
                <a:effectLst/>
              </a:rPr>
              <a:t> </a:t>
            </a:r>
          </a:p>
          <a:p>
            <a:r>
              <a:rPr lang="en-US" dirty="0" smtClean="0">
                <a:effectLst/>
              </a:rPr>
              <a:t>and we are rewriting the API to be much better at generating large reports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dirty="0" smtClean="0">
                <a:effectLst/>
              </a:rPr>
              <a:t> </a:t>
            </a:r>
          </a:p>
          <a:p>
            <a:r>
              <a:rPr lang="en-US" dirty="0" smtClean="0">
                <a:effectLst/>
              </a:rPr>
              <a:t>let me know if customers have different priorities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233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76100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Pop-up – No Windows nodes</a:t>
            </a:r>
          </a:p>
          <a:p>
            <a:endParaRPr lang="en-US" dirty="0" smtClean="0"/>
          </a:p>
          <a:p>
            <a:r>
              <a:rPr lang="en-US" dirty="0" smtClean="0"/>
              <a:t>This </a:t>
            </a:r>
            <a:r>
              <a:rPr lang="en-US" dirty="0" smtClean="0"/>
              <a:t>is just an</a:t>
            </a:r>
            <a:r>
              <a:rPr lang="en-US" baseline="0" dirty="0" smtClean="0"/>
              <a:t> explanation. You don't need to log into these machines at this time.</a:t>
            </a:r>
            <a:endParaRPr lang="en-US" dirty="0" smtClean="0"/>
          </a:p>
          <a:p>
            <a:endParaRPr lang="en-US" baseline="0" dirty="0" smtClean="0"/>
          </a:p>
          <a:p>
            <a:r>
              <a:rPr lang="en-US" baseline="0" dirty="0" smtClean="0"/>
              <a:t>You should have installed on your laptop a Windows Remote Desktop Connection which you'll only use to write remediation later in this course.</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4548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Three hour workshop – don’t do introductions</a:t>
            </a:r>
            <a:endParaRPr lang="en-US" dirty="0" smtClean="0"/>
          </a:p>
        </p:txBody>
      </p:sp>
    </p:spTree>
    <p:extLst>
      <p:ext uri="{BB962C8B-B14F-4D97-AF65-F5344CB8AC3E}">
        <p14:creationId xmlns:p14="http://schemas.microsoft.com/office/powerpoint/2010/main" val="24876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819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Configure, not install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6356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Use a single compliance server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919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install the Chef Compliance server as a an Amazon Machine Images (AMI) instance or as a Standalone installation.</a:t>
            </a:r>
          </a:p>
          <a:p>
            <a:endParaRPr lang="en-US" dirty="0" smtClean="0"/>
          </a:p>
          <a:p>
            <a:r>
              <a:rPr lang="en-US" dirty="0" smtClean="0"/>
              <a:t>The standalone installation of Chef Compliance server creates a working installation on a single server. </a:t>
            </a:r>
          </a:p>
          <a:p>
            <a:endParaRPr lang="en-US" dirty="0" smtClean="0"/>
          </a:p>
          <a:p>
            <a:r>
              <a:rPr lang="en-US" dirty="0" smtClean="0"/>
              <a:t>This installation is also useful when you are installing Chef Compliance in a virtual machine, for proof-of-concept deployments, or as a part of a development or testing loop</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367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1011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1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the resulting web page, highlight and copy the URL for the latest </a:t>
            </a:r>
            <a:r>
              <a:rPr lang="en-US" b="1" dirty="0" smtClean="0"/>
              <a:t>Red Hat Enterprise Linux 6</a:t>
            </a:r>
            <a:r>
              <a:rPr lang="en-US" dirty="0" smtClean="0"/>
              <a:t> version. </a:t>
            </a:r>
            <a:r>
              <a:rPr lang="en-US" u="sng" dirty="0" smtClean="0"/>
              <a:t>Do not </a:t>
            </a:r>
            <a:r>
              <a:rPr lang="en-US" dirty="0" smtClean="0"/>
              <a:t>click the Download button. We don't want to download this directly to your laptop but instead we will download it</a:t>
            </a:r>
            <a:r>
              <a:rPr lang="en-US" baseline="0" dirty="0" smtClean="0"/>
              <a:t> </a:t>
            </a:r>
            <a:r>
              <a:rPr lang="en-US" dirty="0" smtClean="0"/>
              <a:t>directly to our node.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95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rpm -</a:t>
            </a:r>
            <a:r>
              <a:rPr lang="en-US" b="1" dirty="0" err="1" smtClean="0"/>
              <a:t>Uvh</a:t>
            </a:r>
            <a:r>
              <a:rPr lang="en-US" b="1" dirty="0" smtClean="0"/>
              <a:t> https://packagecloud.io/chef/stable/packages/el/6/chef-compliance-0.9.5-2.el</a:t>
            </a:r>
            <a:r>
              <a:rPr lang="en-US" b="1" i="1" dirty="0" smtClean="0">
                <a:solidFill>
                  <a:srgbClr val="FF0000"/>
                </a:solidFill>
              </a:rPr>
              <a:t>X</a:t>
            </a:r>
            <a:r>
              <a:rPr lang="en-US" b="1" dirty="0" smtClean="0"/>
              <a:t>.x86_64.rpm/download </a:t>
            </a:r>
            <a:r>
              <a:rPr lang="en-US" b="0" dirty="0" smtClean="0"/>
              <a:t>but using the URL you just copied</a:t>
            </a:r>
            <a:r>
              <a:rPr lang="en-US" b="0" baseline="0" dirty="0" smtClean="0"/>
              <a:t> </a:t>
            </a:r>
            <a:r>
              <a:rPr lang="en-US" dirty="0" smtClean="0"/>
              <a:t>to download and install the Compliance package. This could take some time.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Note: </a:t>
            </a:r>
            <a:r>
              <a:rPr lang="en-US" b="0" dirty="0" smtClean="0">
                <a:latin typeface="Courier New" panose="02070309020205020404" pitchFamily="49" charset="0"/>
                <a:cs typeface="Courier New" panose="02070309020205020404" pitchFamily="49" charset="0"/>
              </a:rPr>
              <a:t>The compliance package will be named </a:t>
            </a:r>
            <a:r>
              <a:rPr lang="en-US" b="1" dirty="0" smtClean="0">
                <a:latin typeface="Courier New" panose="02070309020205020404" pitchFamily="49" charset="0"/>
                <a:cs typeface="Courier New" panose="02070309020205020404" pitchFamily="49" charset="0"/>
              </a:rPr>
              <a:t>download</a:t>
            </a:r>
            <a:r>
              <a:rPr lang="en-US" b="0" dirty="0" smtClean="0">
                <a:latin typeface="Courier New" panose="02070309020205020404" pitchFamily="49" charset="0"/>
                <a:cs typeface="Courier New" panose="02070309020205020404" pitchFamily="49" charset="0"/>
              </a:rPr>
              <a:t> at this point.</a:t>
            </a:r>
          </a:p>
          <a:p>
            <a:endParaRPr lang="en-US" b="0" dirty="0" smtClean="0">
              <a:latin typeface="Courier New" panose="02070309020205020404" pitchFamily="49" charset="0"/>
              <a:cs typeface="Courier New" panose="02070309020205020404" pitchFamily="49" charset="0"/>
            </a:endParaRPr>
          </a:p>
          <a:p>
            <a:r>
              <a:rPr lang="en-US" b="0" dirty="0" smtClean="0">
                <a:latin typeface="Courier New" panose="02070309020205020404" pitchFamily="49" charset="0"/>
                <a:cs typeface="Courier New" panose="02070309020205020404" pitchFamily="49" charset="0"/>
              </a:rPr>
              <a:t>Instructor Note: The </a:t>
            </a:r>
            <a:r>
              <a:rPr lang="en-US" b="1" dirty="0" smtClean="0">
                <a:latin typeface="Courier New" panose="02070309020205020404" pitchFamily="49" charset="0"/>
                <a:cs typeface="Courier New" panose="02070309020205020404" pitchFamily="49" charset="0"/>
              </a:rPr>
              <a:t>X</a:t>
            </a:r>
            <a:r>
              <a:rPr lang="en-US" b="0" dirty="0" smtClean="0">
                <a:latin typeface="Courier New" panose="02070309020205020404" pitchFamily="49" charset="0"/>
                <a:cs typeface="Courier New" panose="02070309020205020404" pitchFamily="49" charset="0"/>
              </a:rPr>
              <a:t> in this part of the file name - </a:t>
            </a:r>
            <a:r>
              <a:rPr lang="en-US" b="1" dirty="0" smtClean="0">
                <a:latin typeface="Courier New" panose="02070309020205020404" pitchFamily="49" charset="0"/>
                <a:cs typeface="Courier New" panose="02070309020205020404" pitchFamily="49" charset="0"/>
              </a:rPr>
              <a:t>0.9.2-2.el</a:t>
            </a:r>
            <a:r>
              <a:rPr lang="en-US" b="1" i="1" dirty="0" smtClean="0">
                <a:latin typeface="Courier New" panose="02070309020205020404" pitchFamily="49" charset="0"/>
                <a:cs typeface="Courier New" panose="02070309020205020404" pitchFamily="49" charset="0"/>
              </a:rPr>
              <a:t>X - </a:t>
            </a:r>
            <a:r>
              <a:rPr lang="en-US" b="0" i="0" dirty="0" smtClean="0">
                <a:latin typeface="Courier New" panose="02070309020205020404" pitchFamily="49" charset="0"/>
                <a:cs typeface="Courier New" panose="02070309020205020404" pitchFamily="49" charset="0"/>
              </a:rPr>
              <a:t>was added so students will</a:t>
            </a:r>
            <a:r>
              <a:rPr lang="en-US" b="0" i="0" baseline="0" dirty="0" smtClean="0">
                <a:latin typeface="Courier New" panose="02070309020205020404" pitchFamily="49" charset="0"/>
                <a:cs typeface="Courier New" panose="02070309020205020404" pitchFamily="49" charset="0"/>
              </a:rPr>
              <a:t> paste the latest version and not try to copy/paste the above command verbatim.</a:t>
            </a:r>
            <a:endParaRPr lang="en-US" b="0" i="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23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reconfiguration process could take 5 or more minutes to complete. </a:t>
            </a:r>
          </a:p>
          <a:p>
            <a:endParaRPr lang="en-US" b="1" dirty="0" smtClean="0"/>
          </a:p>
          <a:p>
            <a:r>
              <a:rPr lang="en-US" b="1" dirty="0" smtClean="0"/>
              <a:t>Important</a:t>
            </a:r>
            <a:r>
              <a:rPr lang="en-US" dirty="0" smtClean="0"/>
              <a:t>: Do not use Ctrl c while this is running. </a:t>
            </a:r>
          </a:p>
          <a:p>
            <a:endParaRPr lang="en-US" dirty="0" smtClean="0"/>
          </a:p>
          <a:p>
            <a:r>
              <a:rPr lang="en-US" dirty="0" smtClean="0"/>
              <a:t>TBD. check length</a:t>
            </a:r>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086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You can tell the students that this course covers scanning and remediating both Linux and Windows nodes.</a:t>
            </a:r>
            <a:r>
              <a:rPr lang="en-US" baseline="0" dirty="0" smtClean="0"/>
              <a:t> For example, module 03 covers scanning and remediating Linux nodes and module 04 covers scanning and remediating Windows nodes. However, the Compliance server runs only on Linux.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chef-compliance-</a:t>
            </a:r>
            <a:r>
              <a:rPr lang="en-US" b="1" dirty="0" err="1" smtClean="0"/>
              <a:t>ctl</a:t>
            </a:r>
            <a:r>
              <a:rPr lang="en-US" b="1" dirty="0" smtClean="0"/>
              <a:t> user-create admin </a:t>
            </a:r>
            <a:r>
              <a:rPr lang="en-US" b="1" dirty="0" err="1" smtClean="0"/>
              <a:t>chefadmin</a:t>
            </a:r>
            <a:r>
              <a:rPr lang="en-US" baseline="0"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This will create a user named admin with a password of </a:t>
            </a:r>
            <a:r>
              <a:rPr lang="en-US" baseline="0" dirty="0" err="1" smtClean="0"/>
              <a:t>chefadmin</a:t>
            </a:r>
            <a:r>
              <a:rPr lang="en-US" baseline="0" dirty="0" smtClean="0"/>
              <a: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the workplace you should of course create a more secure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653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One shared Chef Compliance Server</a:t>
            </a:r>
            <a:endParaRPr lang="en-US" dirty="0" smtClean="0"/>
          </a:p>
          <a:p>
            <a:endParaRPr lang="en-US" dirty="0" smtClean="0"/>
          </a:p>
          <a:p>
            <a:r>
              <a:rPr lang="en-US" dirty="0" smtClean="0"/>
              <a:t>We </a:t>
            </a:r>
            <a:r>
              <a:rPr lang="en-US" dirty="0" smtClean="0"/>
              <a:t>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We are sharing a compliance</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you would want to use SSL for connections to your Compliance Web UI.</a:t>
            </a:r>
          </a:p>
          <a:p>
            <a:endParaRPr lang="en-US"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https://docs.chef.io/install_compliance.html &gt;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Configure SSL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1230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If you needed</a:t>
            </a:r>
            <a:r>
              <a:rPr lang="en-US" baseline="0" dirty="0" smtClean="0"/>
              <a:t> to downgrade Compliance to a previous version, the `--</a:t>
            </a:r>
            <a:r>
              <a:rPr lang="en-US" baseline="0" dirty="0" err="1" smtClean="0"/>
              <a:t>oldpackage</a:t>
            </a:r>
            <a:r>
              <a:rPr lang="en-US" baseline="0" dirty="0" smtClean="0"/>
              <a:t>' option will do that for you. In the following example, the `</a:t>
            </a:r>
            <a:r>
              <a:rPr lang="en-US" dirty="0" smtClean="0"/>
              <a:t>https://package...` would be the</a:t>
            </a:r>
            <a:r>
              <a:rPr lang="en-US" baseline="0" dirty="0" smtClean="0"/>
              <a:t> version of the old package that you want to downgrade to:</a:t>
            </a:r>
          </a:p>
          <a:p>
            <a:endParaRPr lang="en-US" baseline="0" dirty="0" smtClean="0"/>
          </a:p>
          <a:p>
            <a:r>
              <a:rPr lang="en-US" dirty="0" smtClean="0"/>
              <a:t> sudo rpm -</a:t>
            </a:r>
            <a:r>
              <a:rPr lang="en-US" dirty="0" err="1" smtClean="0"/>
              <a:t>Uvh</a:t>
            </a:r>
            <a:r>
              <a:rPr lang="en-US" dirty="0" smtClean="0"/>
              <a:t> </a:t>
            </a:r>
            <a:r>
              <a:rPr lang="en-US" b="1" dirty="0" smtClean="0"/>
              <a:t>--</a:t>
            </a:r>
            <a:r>
              <a:rPr lang="en-US" b="1" dirty="0" err="1" smtClean="0"/>
              <a:t>oldpackage</a:t>
            </a:r>
            <a:r>
              <a:rPr lang="en-US" b="1" dirty="0" smtClean="0"/>
              <a:t> </a:t>
            </a:r>
            <a:r>
              <a:rPr lang="en-US" dirty="0" smtClean="0"/>
              <a:t>https://packagecloud.io/chef/stable/packages/el/6/chef-compliance-0.9.6-1.el6.x86_64.rpm/download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256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7964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367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Create a unique environment</a:t>
            </a:r>
          </a:p>
          <a:p>
            <a:endParaRPr lang="en-US" dirty="0" smtClean="0"/>
          </a:p>
          <a:p>
            <a:r>
              <a:rPr lang="en-US" dirty="0" smtClean="0"/>
              <a:t>Be </a:t>
            </a:r>
            <a:r>
              <a:rPr lang="en-US" dirty="0" smtClean="0"/>
              <a:t>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a:t>
            </a:r>
            <a:r>
              <a:rPr lang="en-US" baseline="0" dirty="0" err="1" smtClean="0"/>
              <a:t>chef.io</a:t>
            </a:r>
            <a:r>
              <a:rPr lang="en-US" baseline="0" dirty="0" smtClean="0"/>
              <a:t> is the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7868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and everyone</a:t>
            </a:r>
            <a:r>
              <a:rPr lang="en-US" baseline="0" dirty="0" smtClean="0"/>
              <a:t> else’s nodes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you could add additional nodes by simply repeating the previous steps.</a:t>
            </a:r>
          </a:p>
          <a:p>
            <a:endParaRPr lang="en-US" dirty="0" smtClean="0"/>
          </a:p>
          <a:p>
            <a:r>
              <a:rPr lang="en-US" dirty="0" smtClean="0"/>
              <a:t>You could also add a number of nodes at once by separating each hostname or IP address with a comma or a space, as shown in this illustration.</a:t>
            </a:r>
          </a:p>
          <a:p>
            <a:endParaRPr lang="en-US" dirty="0" smtClean="0"/>
          </a:p>
          <a:p>
            <a:r>
              <a:rPr lang="en-US" dirty="0" smtClean="0"/>
              <a:t>Chef Compliance also supports bulk loading of nodes via API.</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0925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using security key pairs would be a more secure method for connecting to nodes than using the password method we are using in class. </a:t>
            </a:r>
          </a:p>
          <a:p>
            <a:endParaRPr lang="en-US" dirty="0" smtClean="0"/>
          </a:p>
          <a:p>
            <a:r>
              <a:rPr lang="en-US" dirty="0" smtClean="0"/>
              <a:t>By clicking `</a:t>
            </a:r>
            <a:r>
              <a:rPr lang="en-US" b="1" dirty="0" smtClean="0"/>
              <a:t>Settings &gt; Add New Key Pair`  </a:t>
            </a:r>
            <a:r>
              <a:rPr lang="en-US" dirty="0" smtClean="0"/>
              <a:t>you will see where to paste</a:t>
            </a:r>
            <a:r>
              <a:rPr lang="en-US" baseline="0" dirty="0" smtClean="0"/>
              <a:t> </a:t>
            </a:r>
            <a:r>
              <a:rPr lang="en-US" dirty="0" smtClean="0"/>
              <a:t>your private and public keys.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86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now you are probably aware of how Chef automates the configuration and management of your infrastructure. But what about risks and compliance issues of your infrastructure? </a:t>
            </a:r>
          </a:p>
          <a:p>
            <a:endParaRPr lang="en-US" dirty="0" smtClean="0"/>
          </a:p>
          <a:p>
            <a:r>
              <a:rPr lang="en-US" dirty="0" smtClean="0"/>
              <a:t>Regulatory compliance is a fact of life for every enterprise. With Chef Compliance you can scan for risks and compliance issues with easy-to-understand, customizable reports and visualization.</a:t>
            </a:r>
          </a:p>
          <a:p>
            <a:endParaRPr lang="en-US" dirty="0" smtClean="0"/>
          </a:p>
          <a:p>
            <a:r>
              <a:rPr lang="en-US" dirty="0" smtClean="0"/>
              <a:t>You can then use Chef to automate the remediation of issues and use Chef Compliance to implement a continuous audit of applications and infrastructure.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86499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8851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Compliance Profiles as accessed from the Scan Nodes page. This page displays when you select</a:t>
            </a:r>
            <a:r>
              <a:rPr lang="en-US" baseline="0" dirty="0" smtClean="0"/>
              <a:t> nodes to scan and then click the Scan button.</a:t>
            </a:r>
            <a:endParaRPr lang="en-US" dirty="0" smtClean="0"/>
          </a:p>
          <a:p>
            <a:endParaRPr lang="en-US" dirty="0" smtClean="0"/>
          </a:p>
          <a:p>
            <a:r>
              <a:rPr lang="en-US" dirty="0" smtClean="0"/>
              <a:t>You'll access the profiles in a moment. These profiles</a:t>
            </a:r>
            <a:r>
              <a:rPr lang="en-US" baseline="0" dirty="0" smtClean="0"/>
              <a:t> determine what will be scanned on your nodes.</a:t>
            </a:r>
            <a:endParaRPr lang="en-US" dirty="0" smtClean="0"/>
          </a:p>
          <a:p>
            <a:endParaRPr lang="en-US" dirty="0" smtClean="0"/>
          </a:p>
          <a:p>
            <a:r>
              <a:rPr lang="en-US" dirty="0" smtClean="0"/>
              <a:t>You should be thoughtful with which profiles choose since the more you choose to run, the longer it will take to execute the scan.</a:t>
            </a:r>
          </a:p>
          <a:p>
            <a:endParaRPr lang="en-US" dirty="0" smtClean="0"/>
          </a:p>
          <a:p>
            <a:r>
              <a:rPr lang="en-US" dirty="0" smtClean="0"/>
              <a:t>Notice how you can also choose to run a scan on demand (Scan now) or schedule a scan to run at a later time.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24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7938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6 critical issues related to ssh on the target node.</a:t>
            </a:r>
          </a:p>
          <a:p>
            <a:endParaRPr lang="en-US" dirty="0" smtClean="0"/>
          </a:p>
          <a:p>
            <a:r>
              <a:rPr lang="en-US" dirty="0" smtClean="0"/>
              <a:t>Instructor Note: This</a:t>
            </a:r>
            <a:r>
              <a:rPr lang="en-US" baseline="0" dirty="0" smtClean="0"/>
              <a:t> and the following slide should be used for a discussion of the scan results. The group exercise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13312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45622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discuss what this profile is doing.</a:t>
            </a:r>
          </a:p>
          <a:p>
            <a:endParaRPr lang="en-US" dirty="0" smtClean="0"/>
          </a:p>
          <a:p>
            <a:r>
              <a:rPr lang="en-US" sz="1200" dirty="0" smtClean="0"/>
              <a:t>TBD The impact of 1.0 indicates this is a Major issue</a:t>
            </a:r>
            <a:r>
              <a:rPr lang="en-US" sz="1200" baseline="0" dirty="0" smtClean="0"/>
              <a:t> if it the scanned node violates what is in this code.</a:t>
            </a: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045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 Compliance server is a centralized location from which all aspects of the state or your infrastructure’s compliance can be managed.</a:t>
            </a:r>
          </a:p>
          <a:p>
            <a:endParaRPr lang="en-US" dirty="0" smtClean="0"/>
          </a:p>
          <a:p>
            <a:r>
              <a:rPr lang="en-US" dirty="0" smtClean="0"/>
              <a:t>With Chef Compliance you can test any node in your infrastructure, including all of the common UNIX and Linux platforms and most versions of Microsoft Windows.</a:t>
            </a:r>
          </a:p>
          <a:p>
            <a:endParaRPr lang="en-US" dirty="0" smtClean="0"/>
          </a:p>
          <a:p>
            <a:r>
              <a:rPr lang="en-US" dirty="0" smtClean="0"/>
              <a:t>Chef Compliance can continuously test any node against the goals of your organization’s security management lifecycle for risks and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95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The </a:t>
            </a:r>
            <a:r>
              <a:rPr lang="en-US" sz="1200" b="1" dirty="0" err="1" smtClean="0"/>
              <a:t>desc</a:t>
            </a:r>
            <a:r>
              <a:rPr lang="en-US" sz="1200" dirty="0" smtClean="0"/>
              <a:t> is typically human-readable description sourced from the CIS or source doc.</a:t>
            </a:r>
          </a:p>
          <a:p>
            <a:endParaRPr lang="en-US" sz="1200" dirty="0" smtClean="0"/>
          </a:p>
          <a:p>
            <a:endParaRPr lang="en-US" sz="1200" dirty="0" smtClean="0"/>
          </a:p>
          <a:p>
            <a:r>
              <a:rPr lang="en-US" sz="1200" dirty="0" smtClean="0"/>
              <a:t>The describe value is the actual test. In this case, this is saying the protocol for `</a:t>
            </a:r>
            <a:r>
              <a:rPr lang="en-US" sz="1200" dirty="0" err="1" smtClean="0"/>
              <a:t>ssh_config</a:t>
            </a:r>
            <a:r>
              <a:rPr lang="en-US" sz="1200" dirty="0" smtClean="0"/>
              <a:t>` Protocol should be `2`. If the actual value from the node is not Protocol 2, the Critical issue is reported </a:t>
            </a:r>
            <a:r>
              <a:rPr lang="en-US" sz="1200" baseline="0" dirty="0" smtClean="0"/>
              <a:t>as in this case.</a:t>
            </a:r>
          </a:p>
          <a:p>
            <a:endParaRPr lang="en-US" sz="1200" baseline="0" dirty="0" smtClean="0"/>
          </a:p>
          <a:p>
            <a:r>
              <a:rPr lang="en-US" sz="1200" baseline="0" dirty="0" smtClean="0"/>
              <a:t>So when you run a scan, the Compliance Server connects to the node using the configuration we specified, in this case ssh, and then it will run this set of code, this </a:t>
            </a:r>
            <a:r>
              <a:rPr lang="en-US" sz="1200" baseline="0" dirty="0" err="1" smtClean="0"/>
              <a:t>InSpec</a:t>
            </a:r>
            <a:r>
              <a:rPr lang="en-US" sz="1200" baseline="0" dirty="0" smtClean="0"/>
              <a:t> control, on that node. The Compliance Server translates the </a:t>
            </a:r>
            <a:r>
              <a:rPr lang="en-US" sz="1200" baseline="0" dirty="0" err="1" smtClean="0"/>
              <a:t>InSpec</a:t>
            </a:r>
            <a:r>
              <a:rPr lang="en-US" sz="1200" baseline="0" dirty="0" smtClean="0"/>
              <a:t> code into ssh commands when it transmits across the wire.</a:t>
            </a:r>
          </a:p>
          <a:p>
            <a:endParaRPr lang="en-US" sz="1200" baseline="0" dirty="0" smtClean="0"/>
          </a:p>
          <a:p>
            <a:r>
              <a:rPr lang="en-US" sz="1200" baseline="0" dirty="0" smtClean="0"/>
              <a:t>No agent or client is required to be running on the target node for this work.</a:t>
            </a:r>
          </a:p>
          <a:p>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45567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489440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1960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prefer to use emacs, nano, or vim to edit files on this training node, please do so now.</a:t>
            </a:r>
            <a:br>
              <a:rPr lang="en-US" dirty="0" smtClean="0"/>
            </a:br>
            <a:r>
              <a:rPr lang="en-US" dirty="0" smtClean="0"/>
              <a:t/>
            </a:r>
            <a:br>
              <a:rPr lang="en-US" dirty="0" smtClean="0"/>
            </a:br>
            <a:r>
              <a:rPr lang="en-US" dirty="0" smtClean="0"/>
              <a:t>For nano: sudo chef-apply -e "package 'nano'"</a:t>
            </a:r>
          </a:p>
          <a:p>
            <a:endParaRPr lang="en-US" dirty="0" smtClean="0"/>
          </a:p>
          <a:p>
            <a:r>
              <a:rPr lang="en-US" dirty="0" smtClean="0"/>
              <a:t>For emacs: sudo chef-apply -e "package 'emacs'"</a:t>
            </a:r>
          </a:p>
          <a:p>
            <a:endParaRPr lang="en-US" dirty="0" smtClean="0"/>
          </a:p>
          <a:p>
            <a:r>
              <a:rPr lang="en-US" dirty="0" smtClean="0"/>
              <a:t>For vim:</a:t>
            </a:r>
            <a:r>
              <a:rPr lang="en-US" baseline="0" dirty="0" smtClean="0"/>
              <a:t> sudo chef-apply -e "package 'vim'"</a:t>
            </a:r>
            <a:endParaRPr lang="en-US" dirty="0" smtClean="0"/>
          </a:p>
          <a:p>
            <a:endParaRPr lang="en-US" dirty="0" smtClean="0"/>
          </a:p>
          <a:p>
            <a:r>
              <a:rPr lang="en-US" dirty="0" smtClean="0"/>
              <a:t>Instructor Note: Allow</a:t>
            </a:r>
            <a:r>
              <a:rPr lang="en-US" baseline="0" dirty="0" smtClean="0"/>
              <a:t> the students time to install vim, emacs, or nano at this time in case they prefer not to use the existing vi editor.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The editors are pre-installed in these</a:t>
            </a:r>
            <a:r>
              <a:rPr lang="en-US" baseline="0" dirty="0" smtClean="0"/>
              <a:t>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Compliance can run without any other Chef software installed on the Chef Compliance server machine.</a:t>
            </a:r>
          </a:p>
          <a:p>
            <a:endParaRPr lang="en-US" dirty="0" smtClean="0"/>
          </a:p>
          <a:p>
            <a:r>
              <a:rPr lang="en-US" dirty="0" smtClean="0"/>
              <a:t>The nodes you scan don't even need Chef software on them if you are merely scanning them for compliance.</a:t>
            </a:r>
          </a:p>
          <a:p>
            <a:endParaRPr lang="en-US" dirty="0" smtClean="0"/>
          </a:p>
          <a:p>
            <a:r>
              <a:rPr lang="en-US" dirty="0" smtClean="0"/>
              <a:t>However, you would need Chef software to create and implement remediation recipes if you choose to use recipes to remediate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6623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Chef Compliance leverages </a:t>
            </a:r>
            <a:r>
              <a:rPr lang="en-US" dirty="0" err="1" smtClean="0"/>
              <a:t>InSpec</a:t>
            </a:r>
            <a:r>
              <a:rPr lang="en-US" dirty="0" smtClean="0"/>
              <a:t>.</a:t>
            </a:r>
            <a:r>
              <a:rPr lang="en-US" baseline="0" dirty="0" smtClean="0"/>
              <a:t> </a:t>
            </a:r>
          </a:p>
          <a:p>
            <a:endParaRPr lang="en-US" baseline="0" dirty="0" smtClean="0"/>
          </a:p>
          <a:p>
            <a:r>
              <a:rPr lang="en-US" dirty="0" err="1" smtClean="0"/>
              <a:t>InSpec</a:t>
            </a:r>
            <a:r>
              <a:rPr lang="en-US" dirty="0" smtClean="0"/>
              <a:t> is similar to </a:t>
            </a:r>
            <a:r>
              <a:rPr lang="en-US" dirty="0" err="1" smtClean="0"/>
              <a:t>ServerSpec</a:t>
            </a:r>
            <a:r>
              <a:rPr lang="en-US" dirty="0" smtClean="0"/>
              <a:t>.</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is an open-source run-time framework and rule language used to specify compliance, security, and policy requirements for testing any node in your infrastructure.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name refers to “infrastructure specification</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includes a collection of resources to help you write auditing rules quickly and easily using the Compliance DSL.</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Use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examine any node in your infrastructure; run the tests locally or remotely.</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Any detected security, compliance, or policy issues are flagged in a log</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and displayed in reports.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audit resource framework is fully compatible with Chef Compliance.</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487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preceding exercises we began writing a remediation recipe on our target node.</a:t>
            </a:r>
          </a:p>
          <a:p>
            <a:endParaRPr lang="en-US" dirty="0" smtClean="0"/>
          </a:p>
          <a:p>
            <a:r>
              <a:rPr lang="en-US" dirty="0" smtClean="0"/>
              <a:t>We also tested the recipe with Test Kitchen.</a:t>
            </a:r>
          </a:p>
          <a:p>
            <a:endParaRPr lang="en-US" dirty="0" smtClean="0"/>
          </a:p>
          <a:p>
            <a:r>
              <a:rPr lang="en-US" dirty="0" smtClean="0"/>
              <a:t>But have we even addressed the "Set the SSH protocol version to 2" issue?</a:t>
            </a:r>
          </a:p>
          <a:p>
            <a:endParaRPr lang="en-US" dirty="0" smtClean="0"/>
          </a:p>
          <a:p>
            <a:r>
              <a:rPr lang="en-US" dirty="0" smtClean="0"/>
              <a:t>If you answered "no", you are correct. In</a:t>
            </a:r>
            <a:r>
              <a:rPr lang="en-US" baseline="0" dirty="0" smtClean="0"/>
              <a:t> a little while we</a:t>
            </a:r>
            <a:r>
              <a:rPr lang="en-US" dirty="0" smtClean="0"/>
              <a:t> will modify our recipe to address</a:t>
            </a:r>
            <a:r>
              <a:rPr lang="en-US" baseline="0" dirty="0" smtClean="0"/>
              <a:t> the "</a:t>
            </a:r>
            <a:r>
              <a:rPr lang="en-US" dirty="0" smtClean="0"/>
              <a:t>Set the SSH protocol version to 2"</a:t>
            </a:r>
            <a:r>
              <a:rPr lang="en-US" baseline="0" dirty="0" smtClean="0"/>
              <a:t> issue.</a:t>
            </a:r>
          </a:p>
          <a:p>
            <a:endParaRPr lang="en-US" baseline="0" dirty="0" smtClean="0"/>
          </a:p>
          <a:p>
            <a:r>
              <a:rPr lang="en-US" baseline="0" dirty="0" smtClean="0"/>
              <a:t>But first, let's add an </a:t>
            </a:r>
            <a:r>
              <a:rPr lang="en-US" baseline="0" dirty="0" err="1" smtClean="0"/>
              <a:t>InSpec</a:t>
            </a:r>
            <a:r>
              <a:rPr lang="en-US" baseline="0" dirty="0" smtClean="0"/>
              <a:t> Verifier.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75322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51809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605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One handy way to populate the preceding `</a:t>
            </a:r>
            <a:r>
              <a:rPr lang="en-US" dirty="0" err="1" smtClean="0"/>
              <a:t>client_spec.rb</a:t>
            </a:r>
            <a:r>
              <a:rPr lang="en-US" dirty="0" smtClean="0"/>
              <a:t>' is to use the Compliance Web UI and copy the </a:t>
            </a:r>
            <a:r>
              <a:rPr lang="en-US" dirty="0" err="1" smtClean="0"/>
              <a:t>InSpec</a:t>
            </a:r>
            <a:r>
              <a:rPr lang="en-US" dirty="0" smtClean="0"/>
              <a:t> control code found in the relevant Compliance profile. </a:t>
            </a:r>
          </a:p>
          <a:p>
            <a:endParaRPr lang="en-US" dirty="0" smtClean="0"/>
          </a:p>
          <a:p>
            <a:r>
              <a:rPr lang="en-US" dirty="0" smtClean="0"/>
              <a:t>Then you can paste it into the `</a:t>
            </a:r>
            <a:r>
              <a:rPr lang="en-US" dirty="0" err="1" smtClean="0"/>
              <a:t>client_spec.rb</a:t>
            </a:r>
            <a:r>
              <a:rPr lang="en-US" dirty="0" smtClean="0"/>
              <a:t>' file to save yourself some typing.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65403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~/cookbooks/ssh/.</a:t>
            </a:r>
            <a:r>
              <a:rPr lang="en-US" dirty="0" err="1" smtClean="0"/>
              <a:t>kitchen.yml</a:t>
            </a:r>
            <a:r>
              <a:rPr lang="en-US" dirty="0" smtClean="0"/>
              <a:t> and uncomment the `verifier` and `name: </a:t>
            </a:r>
            <a:r>
              <a:rPr lang="en-US" dirty="0" err="1" smtClean="0"/>
              <a:t>inspec</a:t>
            </a:r>
            <a:r>
              <a:rPr lang="en-US" dirty="0" smtClean="0"/>
              <a:t>'</a:t>
            </a:r>
            <a:r>
              <a:rPr lang="en-US" baseline="0" dirty="0" smtClean="0"/>
              <a:t> lines.</a:t>
            </a:r>
          </a:p>
          <a:p>
            <a:endParaRPr lang="en-US" sz="1200" b="1" dirty="0" smtClean="0"/>
          </a:p>
          <a:p>
            <a:r>
              <a:rPr lang="en-US" sz="1200" b="0" dirty="0" smtClean="0"/>
              <a:t>verifier:</a:t>
            </a:r>
          </a:p>
          <a:p>
            <a:r>
              <a:rPr lang="en-US" sz="1200" b="0" dirty="0" smtClean="0"/>
              <a:t> name: </a:t>
            </a:r>
            <a:r>
              <a:rPr lang="en-US" sz="1200" b="0" dirty="0" err="1" smtClean="0"/>
              <a:t>inspec</a:t>
            </a:r>
            <a:endParaRPr lang="en-US" sz="1200" b="0" dirty="0" smtClean="0"/>
          </a:p>
          <a:p>
            <a:endParaRPr lang="en-US" sz="1200" b="0" dirty="0" smtClean="0"/>
          </a:p>
          <a:p>
            <a:r>
              <a:rPr lang="en-US" sz="1200" b="1" dirty="0" smtClean="0"/>
              <a:t>Note</a:t>
            </a:r>
            <a:r>
              <a:rPr lang="en-US" sz="1200" b="0" dirty="0" smtClean="0"/>
              <a:t>: Be sure to remove any extra</a:t>
            </a:r>
            <a:r>
              <a:rPr lang="en-US" sz="1200" b="0" baseline="0" dirty="0" smtClean="0"/>
              <a:t> spaces that may precede `verifier`.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nl-NL"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142702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 you are in</a:t>
            </a:r>
            <a:r>
              <a:rPr lang="en-US" baseline="0" dirty="0" smtClean="0"/>
              <a:t> </a:t>
            </a:r>
            <a:r>
              <a:rPr lang="en-US" dirty="0" smtClean="0"/>
              <a:t>~/cookbooks/ssh</a:t>
            </a:r>
            <a:r>
              <a:rPr lang="en-US" baseline="0" dirty="0" smtClean="0"/>
              <a:t> and run `kitchen verify`.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InSpec</a:t>
            </a:r>
            <a:r>
              <a:rPr lang="en-US" baseline="0" dirty="0" smtClean="0"/>
              <a:t> verifier does not work with kitchen </a:t>
            </a:r>
            <a:r>
              <a:rPr lang="en-US" baseline="0" dirty="0" err="1" smtClean="0"/>
              <a:t>docker</a:t>
            </a:r>
            <a:r>
              <a:rPr lang="en-US" baseline="0" dirty="0" smtClean="0"/>
              <a:t> so we'll look at that issue in a moment.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explain the output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5472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161489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gi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gi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gi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gi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gi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214566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67272532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1867"/>
      </p:ext>
    </p:extLst>
  </p:cSld>
  <p:clrMapOvr>
    <a:masterClrMapping/>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46745169"/>
      </p:ext>
    </p:extLst>
  </p:cSld>
  <p:clrMapOvr>
    <a:masterClrMapping/>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64111887"/>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814830741"/>
      </p:ext>
    </p:extLst>
  </p:cSld>
  <p:clrMapOvr>
    <a:masterClrMapping/>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34664048"/>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4234141"/>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05103904"/>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14776217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009169041"/>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574429744"/>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336806677"/>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1187389"/>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lumMod val="95000"/>
              <a:lumOff val="5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8" name="Picture 7"/>
          <p:cNvPicPr>
            <a:picLocks noChangeAspect="1"/>
          </p:cNvPicPr>
          <p:nvPr userDrawn="1"/>
        </p:nvPicPr>
        <p:blipFill>
          <a:blip r:embed="rId2"/>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24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997675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493836524"/>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41149967"/>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4501906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90589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472914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749925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18240338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8119207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3120566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21127200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9574371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396950"/>
      </p:ext>
    </p:extLst>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2454729260"/>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4183158756"/>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86007275"/>
      </p:ext>
    </p:extLst>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9463462"/>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2936188"/>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33779274"/>
      </p:ext>
    </p:extLst>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548457547"/>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628994657"/>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426828735"/>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4840675"/>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643992519"/>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5341419"/>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96617160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368051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5262737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547394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8659495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6552166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732327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4908128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27401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964427"/>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16058608"/>
      </p:ext>
    </p:extLst>
  </p:cSld>
  <p:clrMapOvr>
    <a:masterClrMapping/>
  </p:clrMapOvr>
  <p:transition xmlns:p14="http://schemas.microsoft.com/office/powerpoint/2010/mai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241668119"/>
      </p:ext>
    </p:extLst>
  </p:cSld>
  <p:clrMapOvr>
    <a:masterClrMapping/>
  </p:clrMapOvr>
  <p:transition xmlns:p14="http://schemas.microsoft.com/office/powerpoint/2010/mai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2984458553"/>
      </p:ext>
    </p:extLst>
  </p:cSld>
  <p:clrMapOvr>
    <a:masterClrMapping/>
  </p:clrMapOvr>
  <p:transition xmlns:p14="http://schemas.microsoft.com/office/powerpoint/2010/mai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16240"/>
      </p:ext>
    </p:extLst>
  </p:cSld>
  <p:clrMapOvr>
    <a:masterClrMapping/>
  </p:clrMapOvr>
  <p:transition xmlns:p14="http://schemas.microsoft.com/office/powerpoint/2010/mai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34451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8542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925185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81091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82894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3459182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073683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11037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377584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46679"/>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51274548"/>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62662771"/>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2759738768"/>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66376985"/>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1733559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342152662"/>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336952901"/>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0323607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44940150"/>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27440059"/>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4188766387"/>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689086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697712332"/>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0758892"/>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277960750"/>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185174156"/>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5974459"/>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142098581"/>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9576688"/>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7157972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75362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0140005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820280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437555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834553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887701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theme" Target="../theme/theme10.xml"/><Relationship Id="rId11" Type="http://schemas.openxmlformats.org/officeDocument/2006/relationships/image" Target="../media/image1.png"/><Relationship Id="rId1" Type="http://schemas.openxmlformats.org/officeDocument/2006/relationships/slideLayout" Target="../slideLayouts/slideLayout105.xml"/><Relationship Id="rId2"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theme" Target="../theme/theme3.xml"/><Relationship Id="rId1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6.xml"/><Relationship Id="rId14" Type="http://schemas.openxmlformats.org/officeDocument/2006/relationships/image" Target="../media/image1.pn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theme" Target="../theme/theme7.xml"/><Relationship Id="rId10" Type="http://schemas.openxmlformats.org/officeDocument/2006/relationships/image" Target="../media/image1.png"/><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theme" Target="../theme/theme8.xml"/><Relationship Id="rId11" Type="http://schemas.openxmlformats.org/officeDocument/2006/relationships/image" Target="../media/image1.png"/><Relationship Id="rId1" Type="http://schemas.openxmlformats.org/officeDocument/2006/relationships/slideLayout" Target="../slideLayouts/slideLayout82.xml"/><Relationship Id="rId2"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theme" Target="../theme/theme9.xml"/><Relationship Id="rId16" Type="http://schemas.openxmlformats.org/officeDocument/2006/relationships/image" Target="../media/image1.pn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870" r:id="rId15"/>
    <p:sldLayoutId id="2147483871" r:id="rId16"/>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1808805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51203513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6"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0309705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29534928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66113701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72150584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224374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80301225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8.xml"/><Relationship Id="rId3" Type="http://schemas.openxmlformats.org/officeDocument/2006/relationships/image" Target="../media/image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7.xml"/><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8.xml"/><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6.xml"/><Relationship Id="rId3" Type="http://schemas.openxmlformats.org/officeDocument/2006/relationships/hyperlink" Target="https://chefio.atlassian.net/wiki/pages/viewpage.action?spaceKey=SE&amp;title=Week+1%23Week1-Addingprofil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8.xml"/><Relationship Id="rId3" Type="http://schemas.openxmlformats.org/officeDocument/2006/relationships/image" Target="../media/image4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59.xml"/><Relationship Id="rId3" Type="http://schemas.openxmlformats.org/officeDocument/2006/relationships/image" Target="../media/image4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0.xml"/><Relationship Id="rId3" Type="http://schemas.openxmlformats.org/officeDocument/2006/relationships/image" Target="../media/image5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1.xml"/><Relationship Id="rId3" Type="http://schemas.openxmlformats.org/officeDocument/2006/relationships/image" Target="../media/image5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2.xml"/><Relationship Id="rId3" Type="http://schemas.openxmlformats.org/officeDocument/2006/relationships/image" Target="../media/image5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3.xml"/><Relationship Id="rId3" Type="http://schemas.openxmlformats.org/officeDocument/2006/relationships/image" Target="../media/image5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4.xml"/><Relationship Id="rId3" Type="http://schemas.openxmlformats.org/officeDocument/2006/relationships/image" Target="../media/image5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5.xml"/><Relationship Id="rId3" Type="http://schemas.openxmlformats.org/officeDocument/2006/relationships/image" Target="../media/image5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6.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7.xml"/><Relationship Id="rId3" Type="http://schemas.openxmlformats.org/officeDocument/2006/relationships/image" Target="../media/image5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8.xml"/><Relationship Id="rId3" Type="http://schemas.openxmlformats.org/officeDocument/2006/relationships/image" Target="../media/image5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9.xml"/><Relationship Id="rId3" Type="http://schemas.openxmlformats.org/officeDocument/2006/relationships/image" Target="../media/image5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0.xml"/><Relationship Id="rId3" Type="http://schemas.openxmlformats.org/officeDocument/2006/relationships/image" Target="../media/image5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chef/inspec/blob/7f555b902d6860ffe236ff23e4b52f20bac28adc/lib/inspec/profile.rb%23L81-L129" TargetMode="External"/><Relationship Id="rId4" Type="http://schemas.openxmlformats.org/officeDocument/2006/relationships/hyperlink" Target="https://github.com/chef/inspec/blob/b1ec95e343aac75ee1a21e3d1a09a32a5a8c1dd2/bin/inspec%23L70-L78" TargetMode="External"/><Relationship Id="rId5" Type="http://schemas.openxmlformats.org/officeDocument/2006/relationships/hyperlink" Target="https://chefio.atlassian.net/wiki/pages/viewpage.action?spaceKey=SE&amp;title=Week+1%23Week1-Addingprofiles" TargetMode="External"/><Relationship Id="rId1" Type="http://schemas.openxmlformats.org/officeDocument/2006/relationships/slideLayout" Target="../slideLayouts/slideLayout63.xml"/><Relationship Id="rId2" Type="http://schemas.openxmlformats.org/officeDocument/2006/relationships/notesSlide" Target="../notesSlides/notesSlide17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2.xml"/><Relationship Id="rId3" Type="http://schemas.openxmlformats.org/officeDocument/2006/relationships/hyperlink" Target="https://chefio.atlassian.net/wiki/pages/viewpage.action?spaceKey=SE&amp;title=Week+1%23Week1-Addingprofiles"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6.xml"/><Relationship Id="rId3" Type="http://schemas.openxmlformats.org/officeDocument/2006/relationships/image" Target="../media/image5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7.xml"/><Relationship Id="rId3" Type="http://schemas.openxmlformats.org/officeDocument/2006/relationships/image" Target="../media/image6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8.xml"/><Relationship Id="rId3" Type="http://schemas.openxmlformats.org/officeDocument/2006/relationships/image" Target="../media/image6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3.png"/><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2.xml"/><Relationship Id="rId2" Type="http://schemas.openxmlformats.org/officeDocument/2006/relationships/notesSlide" Target="../notesSlides/notesSlide17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1.xml"/><Relationship Id="rId3" Type="http://schemas.openxmlformats.org/officeDocument/2006/relationships/image" Target="../media/image67.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2.xml"/></Relationships>
</file>

<file path=ppt/slides/_rels/slide22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92.xml"/><Relationship Id="rId2" Type="http://schemas.openxmlformats.org/officeDocument/2006/relationships/notesSlide" Target="../notesSlides/notesSlide18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4.xml"/><Relationship Id="rId3" Type="http://schemas.openxmlformats.org/officeDocument/2006/relationships/image" Target="../media/image7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5.xml"/><Relationship Id="rId3" Type="http://schemas.openxmlformats.org/officeDocument/2006/relationships/image" Target="../media/image7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wnloads.chef.io/compliance/"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82922" cy="1859106"/>
          </a:xfrm>
        </p:spPr>
        <p:txBody>
          <a:bodyPr/>
          <a:lstStyle/>
          <a:p>
            <a:r>
              <a:rPr lang="en-US" dirty="0" smtClean="0"/>
              <a:t>Chef Compliance</a:t>
            </a:r>
            <a:br>
              <a:rPr lang="en-US" dirty="0" smtClean="0"/>
            </a:br>
            <a:r>
              <a:rPr lang="en-US" dirty="0" smtClean="0"/>
              <a:t/>
            </a:r>
            <a:br>
              <a:rPr lang="en-US" dirty="0" smtClean="0"/>
            </a:br>
            <a:r>
              <a:rPr lang="en-US" sz="4000" dirty="0" smtClean="0"/>
              <a:t>Installation, Configuration, and Operation</a:t>
            </a:r>
            <a:endParaRPr lang="en-US" sz="4000" dirty="0"/>
          </a:p>
        </p:txBody>
      </p:sp>
      <p:sp>
        <p:nvSpPr>
          <p:cNvPr id="3" name="Text Placeholder 2"/>
          <p:cNvSpPr>
            <a:spLocks noGrp="1"/>
          </p:cNvSpPr>
          <p:nvPr>
            <p:ph type="body" sz="quarter" idx="10"/>
          </p:nvPr>
        </p:nvSpPr>
        <p:spPr>
          <a:xfrm>
            <a:off x="3013752" y="4760618"/>
            <a:ext cx="10972800" cy="615553"/>
          </a:xfrm>
        </p:spPr>
        <p:txBody>
          <a:bodyPr/>
          <a:lstStyle/>
          <a:p>
            <a:r>
              <a:rPr lang="en-US" sz="2800" dirty="0" smtClean="0"/>
              <a:t>Introduction</a:t>
            </a:r>
            <a:endParaRPr lang="en-US" sz="2800"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err="1" smtClean="0"/>
              <a:t>InSpec</a:t>
            </a:r>
            <a:r>
              <a:rPr lang="en-US" dirty="0" smtClean="0"/>
              <a:t> </a:t>
            </a:r>
            <a:r>
              <a:rPr lang="en-US" dirty="0"/>
              <a:t>includes a collection of resources to help you write auditing rules quickly and easily using the Compliance DSL</a:t>
            </a:r>
          </a:p>
          <a:p>
            <a:r>
              <a:rPr lang="en-US" dirty="0"/>
              <a:t>Use </a:t>
            </a:r>
            <a:r>
              <a:rPr lang="en-US" dirty="0" err="1"/>
              <a:t>InSpec</a:t>
            </a:r>
            <a:r>
              <a:rPr lang="en-US" dirty="0"/>
              <a:t> to examine any node in your infrastructure; run the tests locally or </a:t>
            </a:r>
            <a:r>
              <a:rPr lang="en-US" dirty="0" smtClean="0"/>
              <a:t>remotely.</a:t>
            </a:r>
            <a:endParaRPr lang="en-US" dirty="0"/>
          </a:p>
          <a:p>
            <a:r>
              <a:rPr lang="en-US" dirty="0"/>
              <a:t>Any detected security, compliance, or policy issues are flagged in a </a:t>
            </a:r>
            <a:r>
              <a:rPr lang="en-US" dirty="0" smtClean="0"/>
              <a:t>log and in Chef Compliance, displayed in a GUI.</a:t>
            </a:r>
            <a:endParaRPr lang="en-US" dirty="0"/>
          </a:p>
        </p:txBody>
      </p:sp>
      <p:sp>
        <p:nvSpPr>
          <p:cNvPr id="2" name="Title 1"/>
          <p:cNvSpPr>
            <a:spLocks noGrp="1"/>
          </p:cNvSpPr>
          <p:nvPr>
            <p:ph type="title"/>
          </p:nvPr>
        </p:nvSpPr>
        <p:spPr>
          <a:xfrm>
            <a:off x="609599" y="304800"/>
            <a:ext cx="13178589" cy="2312894"/>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161135" y="5914986"/>
            <a:ext cx="914400" cy="914400"/>
          </a:xfrm>
          <a:prstGeom prst="rect">
            <a:avLst/>
          </a:prstGeom>
        </p:spPr>
        <p:txBody>
          <a:bodyPr vert="horz" wrap="none" lIns="91440" tIns="91440" rIns="91440" bIns="91440" rtlCol="0">
            <a:normAutofit/>
          </a:bodyPr>
          <a:lstStyle/>
          <a:p>
            <a:endParaRPr lang="en-US" dirty="0" smtClean="0"/>
          </a:p>
        </p:txBody>
      </p:sp>
      <p:sp>
        <p:nvSpPr>
          <p:cNvPr id="5" name="TextBox 4"/>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3216478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a:t>
            </a:r>
            <a:r>
              <a:rPr lang="en-US" dirty="0" smtClean="0"/>
              <a:t>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2037963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947189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a:t>
            </a:r>
            <a:r>
              <a:rPr lang="en-US" dirty="0" smtClean="0"/>
              <a:t>`kitchen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2133413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converge`</a:t>
            </a:r>
            <a:r>
              <a:rPr lang="en-US" dirty="0"/>
              <a:t/>
            </a:r>
            <a:br>
              <a:rPr lang="en-US" dirty="0"/>
            </a:br>
            <a:endParaRPr lang="en-US" dirty="0"/>
          </a:p>
        </p:txBody>
      </p:sp>
    </p:spTree>
    <p:extLst>
      <p:ext uri="{BB962C8B-B14F-4D97-AF65-F5344CB8AC3E}">
        <p14:creationId xmlns:p14="http://schemas.microsoft.com/office/powerpoint/2010/main" val="10757860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a:t>
            </a:r>
            <a:r>
              <a:rPr lang="en-US" dirty="0" smtClean="0"/>
              <a:t>`kitchen converge`</a:t>
            </a:r>
            <a:r>
              <a:rPr lang="en-US" dirty="0"/>
              <a:t/>
            </a:r>
            <a:br>
              <a:rPr lang="en-US" dirty="0"/>
            </a:br>
            <a:endParaRPr lang="en-US" dirty="0"/>
          </a:p>
        </p:txBody>
      </p:sp>
    </p:spTree>
    <p:extLst>
      <p:ext uri="{BB962C8B-B14F-4D97-AF65-F5344CB8AC3E}">
        <p14:creationId xmlns:p14="http://schemas.microsoft.com/office/powerpoint/2010/main" val="17107405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We've Done So Far</a:t>
            </a:r>
            <a:endParaRPr lang="en-US" dirty="0"/>
          </a:p>
        </p:txBody>
      </p:sp>
      <p:sp>
        <p:nvSpPr>
          <p:cNvPr id="3" name="Subtitle 2"/>
          <p:cNvSpPr>
            <a:spLocks noGrp="1"/>
          </p:cNvSpPr>
          <p:nvPr>
            <p:ph type="subTitle" idx="1"/>
          </p:nvPr>
        </p:nvSpPr>
        <p:spPr/>
        <p:txBody>
          <a:bodyPr/>
          <a:lstStyle/>
          <a:p>
            <a:r>
              <a:rPr lang="en-US" dirty="0" smtClean="0"/>
              <a:t>In the preceding exercises, we began writing </a:t>
            </a:r>
            <a:r>
              <a:rPr lang="en-US" dirty="0"/>
              <a:t>a remediation recipe on </a:t>
            </a:r>
            <a:r>
              <a:rPr lang="en-US" dirty="0" smtClean="0"/>
              <a:t>our target node.</a:t>
            </a:r>
          </a:p>
          <a:p>
            <a:endParaRPr lang="en-US" dirty="0"/>
          </a:p>
          <a:p>
            <a:r>
              <a:rPr lang="en-US" dirty="0" smtClean="0"/>
              <a:t>We also tested </a:t>
            </a:r>
            <a:r>
              <a:rPr lang="en-US" dirty="0"/>
              <a:t>the recipe with Test </a:t>
            </a:r>
            <a:r>
              <a:rPr lang="en-US" dirty="0" smtClean="0"/>
              <a:t>Kitchen.</a:t>
            </a:r>
          </a:p>
          <a:p>
            <a:endParaRPr lang="en-US" dirty="0"/>
          </a:p>
          <a:p>
            <a:r>
              <a:rPr lang="en-US" dirty="0" smtClean="0"/>
              <a:t>But have we even addressed </a:t>
            </a:r>
            <a:r>
              <a:rPr lang="en-US" dirty="0"/>
              <a:t>the "Set the SSH protocol version to </a:t>
            </a:r>
            <a:r>
              <a:rPr lang="en-US" dirty="0" smtClean="0"/>
              <a:t>2" issue?</a:t>
            </a:r>
          </a:p>
          <a:p>
            <a:endParaRPr lang="en-US" dirty="0"/>
          </a:p>
        </p:txBody>
      </p:sp>
    </p:spTree>
    <p:extLst>
      <p:ext uri="{BB962C8B-B14F-4D97-AF65-F5344CB8AC3E}">
        <p14:creationId xmlns:p14="http://schemas.microsoft.com/office/powerpoint/2010/main" val="4034537848"/>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Verifier</a:t>
            </a:r>
            <a:endParaRPr lang="en-US" dirty="0"/>
          </a:p>
        </p:txBody>
      </p:sp>
      <p:sp>
        <p:nvSpPr>
          <p:cNvPr id="3" name="Subtitle 2"/>
          <p:cNvSpPr>
            <a:spLocks noGrp="1"/>
          </p:cNvSpPr>
          <p:nvPr>
            <p:ph type="subTitle" idx="1"/>
          </p:nvPr>
        </p:nvSpPr>
        <p:spPr/>
        <p:txBody>
          <a:bodyPr/>
          <a:lstStyle/>
          <a:p>
            <a:r>
              <a:rPr lang="en-US" dirty="0" smtClean="0"/>
              <a:t>An </a:t>
            </a:r>
            <a:r>
              <a:rPr lang="en-US" dirty="0" err="1" smtClean="0"/>
              <a:t>InSpec</a:t>
            </a:r>
            <a:r>
              <a:rPr lang="en-US" dirty="0" smtClean="0"/>
              <a:t> verifier </a:t>
            </a:r>
            <a:r>
              <a:rPr lang="en-US" dirty="0"/>
              <a:t>is responsible for running tests post-converge to confirm that the instance is in a known/consistent state</a:t>
            </a:r>
            <a:r>
              <a:rPr lang="en-US" dirty="0" smtClean="0"/>
              <a:t>.</a:t>
            </a:r>
          </a:p>
          <a:p>
            <a:endParaRPr lang="en-US" dirty="0"/>
          </a:p>
          <a:p>
            <a:r>
              <a:rPr lang="en-US" dirty="0" err="1" smtClean="0"/>
              <a:t>InSpec</a:t>
            </a:r>
            <a:r>
              <a:rPr lang="en-US" dirty="0" smtClean="0"/>
              <a:t> </a:t>
            </a:r>
            <a:r>
              <a:rPr lang="en-US" dirty="0"/>
              <a:t>can be used as a verifier for test </a:t>
            </a:r>
            <a:r>
              <a:rPr lang="en-US" dirty="0" smtClean="0"/>
              <a:t>kitchen. After </a:t>
            </a:r>
            <a:r>
              <a:rPr lang="en-US" dirty="0"/>
              <a:t>the converge, the kitchen verify step uses a verifier such as bats, </a:t>
            </a:r>
            <a:r>
              <a:rPr lang="en-US" dirty="0" err="1"/>
              <a:t>serverspec</a:t>
            </a:r>
            <a:r>
              <a:rPr lang="en-US" dirty="0"/>
              <a:t>, or </a:t>
            </a:r>
            <a:r>
              <a:rPr lang="en-US" dirty="0" err="1"/>
              <a:t>inspec</a:t>
            </a:r>
            <a:r>
              <a:rPr lang="en-US" dirty="0"/>
              <a:t> to verify the state of the test </a:t>
            </a:r>
            <a:r>
              <a:rPr lang="en-US" dirty="0" smtClean="0"/>
              <a:t>instance</a:t>
            </a:r>
            <a:r>
              <a:rPr lang="en-US" dirty="0" smtClean="0"/>
              <a:t>.</a:t>
            </a:r>
            <a:endParaRPr lang="en-US" dirty="0"/>
          </a:p>
        </p:txBody>
      </p:sp>
    </p:spTree>
    <p:extLst>
      <p:ext uri="{BB962C8B-B14F-4D97-AF65-F5344CB8AC3E}">
        <p14:creationId xmlns:p14="http://schemas.microsoft.com/office/powerpoint/2010/main" val="2640120778"/>
      </p:ext>
    </p:extLst>
  </p:cSld>
  <p:clrMapOvr>
    <a:masterClrMapping/>
  </p:clrMapOvr>
  <p:transition xmlns:p14="http://schemas.microsoft.com/office/powerpoint/2010/mai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a:t>GE: Adding 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node</a:t>
            </a:r>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238329356"/>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smtClean="0"/>
              <a:t>GE: Create the `inspec` Directory</a:t>
            </a:r>
            <a:endParaRPr lang="en-US" dirty="0"/>
          </a:p>
        </p:txBody>
      </p:sp>
    </p:spTree>
    <p:extLst>
      <p:ext uri="{BB962C8B-B14F-4D97-AF65-F5344CB8AC3E}">
        <p14:creationId xmlns:p14="http://schemas.microsoft.com/office/powerpoint/2010/main" val="1221379315"/>
      </p:ext>
    </p:extLst>
  </p:cSld>
  <p:clrMapOvr>
    <a:masterClrMapping/>
  </p:clrMapOvr>
  <p:transition xmlns:p14="http://schemas.microsoft.com/office/powerpoint/2010/mai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dirty="0" smtClean="0"/>
              <a:t>Create </a:t>
            </a:r>
            <a:r>
              <a:rPr lang="en-US" dirty="0" smtClean="0"/>
              <a:t>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3247267684"/>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smtClean="0"/>
              <a:t>The </a:t>
            </a:r>
            <a:r>
              <a:rPr lang="en-US" dirty="0" err="1"/>
              <a:t>InSpec</a:t>
            </a:r>
            <a:r>
              <a:rPr lang="en-US" dirty="0"/>
              <a:t> audit resource framework is fully compatible with Chef </a:t>
            </a:r>
            <a:r>
              <a:rPr lang="en-US" dirty="0" smtClean="0"/>
              <a:t>Compliance.</a:t>
            </a:r>
            <a:endParaRPr lang="en-US" dirty="0"/>
          </a:p>
          <a:p>
            <a:r>
              <a:rPr lang="en-US" dirty="0"/>
              <a:t>The Compliance DSL is a Ruby DSL for writing audit rules, which includes audit resources that you can invoke</a:t>
            </a:r>
            <a:r>
              <a:rPr lang="en-US" dirty="0" smtClean="0"/>
              <a:t>.</a:t>
            </a:r>
            <a:endParaRPr lang="en-US" dirty="0"/>
          </a:p>
        </p:txBody>
      </p:sp>
      <p:sp>
        <p:nvSpPr>
          <p:cNvPr id="2" name="Title 1"/>
          <p:cNvSpPr>
            <a:spLocks noGrp="1"/>
          </p:cNvSpPr>
          <p:nvPr>
            <p:ph type="title"/>
          </p:nvPr>
        </p:nvSpPr>
        <p:spPr>
          <a:xfrm>
            <a:off x="609599" y="304800"/>
            <a:ext cx="13178589" cy="1551398"/>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17817055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Create 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3.0</a:t>
            </a:r>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965474740"/>
      </p:ext>
    </p:extLst>
  </p:cSld>
  <p:clrMapOvr>
    <a:masterClrMapping/>
  </p:clrMapOvr>
  <p:transition xmlns:p14="http://schemas.microsoft.com/office/powerpoint/2010/mai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a:t>
            </a:r>
            <a:r>
              <a:rPr lang="en-US" b="1" dirty="0" smtClean="0"/>
              <a:t>1.0</a:t>
            </a:r>
            <a:endParaRPr lang="en-US" b="1" dirty="0"/>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3687584347"/>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Creating </a:t>
            </a:r>
            <a:r>
              <a:rPr lang="en-US" dirty="0"/>
              <a:t>the `</a:t>
            </a:r>
            <a:r>
              <a:rPr lang="en-US" dirty="0" err="1" smtClean="0"/>
              <a:t>client_spec.rb</a:t>
            </a:r>
            <a:r>
              <a:rPr lang="en-US" dirty="0" smtClean="0"/>
              <a:t>' </a:t>
            </a:r>
            <a:r>
              <a:rPr lang="en-US" dirty="0"/>
              <a:t>file</a:t>
            </a:r>
          </a:p>
        </p:txBody>
      </p:sp>
      <p:sp>
        <p:nvSpPr>
          <p:cNvPr id="3" name="Text Placeholder 2"/>
          <p:cNvSpPr>
            <a:spLocks noGrp="1"/>
          </p:cNvSpPr>
          <p:nvPr>
            <p:ph type="body" sz="quarter" idx="12"/>
          </p:nvPr>
        </p:nvSpPr>
        <p:spPr>
          <a:xfrm>
            <a:off x="650040" y="1330419"/>
            <a:ext cx="14894760" cy="1892842"/>
          </a:xfrm>
        </p:spPr>
        <p:txBody>
          <a:bodyPr/>
          <a:lstStyle/>
          <a:p>
            <a:r>
              <a:rPr lang="en-US" dirty="0" smtClean="0"/>
              <a:t>One handy way to populate the preceding </a:t>
            </a:r>
            <a:r>
              <a:rPr lang="en-US" dirty="0"/>
              <a:t>`</a:t>
            </a:r>
            <a:r>
              <a:rPr lang="en-US" dirty="0" err="1" smtClean="0"/>
              <a:t>client_spec.rb</a:t>
            </a:r>
            <a:r>
              <a:rPr lang="en-US" dirty="0" smtClean="0"/>
              <a:t>' is to use the Compliance Web UI and copy the </a:t>
            </a:r>
            <a:r>
              <a:rPr lang="en-US" dirty="0" err="1" smtClean="0"/>
              <a:t>InSpec</a:t>
            </a:r>
            <a:r>
              <a:rPr lang="en-US" dirty="0" smtClean="0"/>
              <a:t> code found in the relevant Compliance profile: </a:t>
            </a:r>
            <a:br>
              <a:rPr lang="en-US" dirty="0" smtClean="0"/>
            </a:br>
            <a:r>
              <a:rPr lang="en-US" dirty="0" smtClean="0"/>
              <a:t/>
            </a:r>
            <a:br>
              <a:rPr lang="en-US" dirty="0" smtClean="0"/>
            </a:br>
            <a:r>
              <a:rPr lang="en-US" b="1" dirty="0" smtClean="0"/>
              <a:t>Compliance &gt; Base SSH &gt; </a:t>
            </a:r>
            <a:r>
              <a:rPr lang="en-US" b="1" dirty="0"/>
              <a:t>Set the SSH protocol version to 2</a:t>
            </a:r>
          </a:p>
        </p:txBody>
      </p:sp>
      <p:pic>
        <p:nvPicPr>
          <p:cNvPr id="4" name="Picture 3"/>
          <p:cNvPicPr>
            <a:picLocks noChangeAspect="1"/>
          </p:cNvPicPr>
          <p:nvPr/>
        </p:nvPicPr>
        <p:blipFill>
          <a:blip r:embed="rId3"/>
          <a:stretch>
            <a:fillRect/>
          </a:stretch>
        </p:blipFill>
        <p:spPr>
          <a:xfrm>
            <a:off x="2364224" y="3971602"/>
            <a:ext cx="11522937" cy="4045425"/>
          </a:xfrm>
          <a:prstGeom prst="rect">
            <a:avLst/>
          </a:prstGeom>
          <a:ln>
            <a:solidFill>
              <a:schemeClr val="accent1"/>
            </a:solidFill>
          </a:ln>
        </p:spPr>
      </p:pic>
    </p:spTree>
    <p:extLst>
      <p:ext uri="{BB962C8B-B14F-4D97-AF65-F5344CB8AC3E}">
        <p14:creationId xmlns:p14="http://schemas.microsoft.com/office/powerpoint/2010/main" val="3184626780"/>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Add the </a:t>
            </a:r>
            <a:r>
              <a:rPr lang="en-US" dirty="0" err="1" smtClean="0"/>
              <a:t>InSpec</a:t>
            </a:r>
            <a:r>
              <a:rPr lang="en-US" dirty="0" smtClean="0"/>
              <a:t> Verifier</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sz="2900" b="1" dirty="0"/>
              <a:t>---</a:t>
            </a:r>
          </a:p>
          <a:p>
            <a:r>
              <a:rPr lang="en-US" sz="2900" b="1" dirty="0"/>
              <a:t>driver:</a:t>
            </a:r>
          </a:p>
          <a:p>
            <a:r>
              <a:rPr lang="en-US" sz="2900" b="1" dirty="0"/>
              <a:t>  name: </a:t>
            </a:r>
            <a:r>
              <a:rPr lang="en-US" sz="2900" b="1" dirty="0" err="1"/>
              <a:t>docker</a:t>
            </a:r>
            <a:endParaRPr lang="en-US" sz="2900" b="1" dirty="0"/>
          </a:p>
          <a:p>
            <a:endParaRPr lang="en-US" sz="2900" b="1" dirty="0"/>
          </a:p>
          <a:p>
            <a:r>
              <a:rPr lang="en-US" sz="2900" b="1" dirty="0" err="1"/>
              <a:t>provisioner</a:t>
            </a:r>
            <a:r>
              <a:rPr lang="en-US" sz="2900" b="1" dirty="0"/>
              <a:t>:</a:t>
            </a:r>
          </a:p>
          <a:p>
            <a:r>
              <a:rPr lang="en-US" sz="2900" b="1" dirty="0"/>
              <a:t>  name: </a:t>
            </a:r>
            <a:r>
              <a:rPr lang="en-US" sz="2900" b="1" dirty="0" err="1"/>
              <a:t>chef_zero</a:t>
            </a:r>
            <a:endParaRPr lang="en-US" sz="2900" b="1" dirty="0"/>
          </a:p>
          <a:p>
            <a:endParaRPr lang="en-US" sz="2900" b="1" dirty="0"/>
          </a:p>
          <a:p>
            <a:r>
              <a:rPr lang="en-US" sz="2900" b="1" dirty="0"/>
              <a:t># Uncomment the following verifier to leverage </a:t>
            </a:r>
            <a:r>
              <a:rPr lang="en-US" sz="2900" b="1" dirty="0" err="1"/>
              <a:t>Inspec</a:t>
            </a:r>
            <a:r>
              <a:rPr lang="en-US" sz="2900" b="1" dirty="0"/>
              <a:t> instead of Busser (the</a:t>
            </a:r>
          </a:p>
          <a:p>
            <a:r>
              <a:rPr lang="en-US" sz="2900" b="1" dirty="0" smtClean="0"/>
              <a:t># </a:t>
            </a:r>
            <a:r>
              <a:rPr lang="en-US" sz="2900" b="1" dirty="0"/>
              <a:t>default verifier)</a:t>
            </a:r>
          </a:p>
          <a:p>
            <a:r>
              <a:rPr lang="en-US" sz="2900" b="1" dirty="0"/>
              <a:t>verifier:</a:t>
            </a:r>
          </a:p>
          <a:p>
            <a:r>
              <a:rPr lang="en-US" sz="2900" b="1" dirty="0" smtClean="0"/>
              <a:t> name</a:t>
            </a:r>
            <a:r>
              <a:rPr lang="en-US" sz="2900" b="1" dirty="0"/>
              <a:t>: </a:t>
            </a:r>
            <a:r>
              <a:rPr lang="en-US" sz="2900" b="1" dirty="0" err="1" smtClean="0"/>
              <a:t>inspec</a:t>
            </a:r>
            <a:endParaRPr lang="en-US" sz="2900" b="1" dirty="0" smtClean="0"/>
          </a:p>
          <a:p>
            <a:endParaRPr lang="en-US" sz="2900" b="1" dirty="0"/>
          </a:p>
          <a:p>
            <a:r>
              <a:rPr lang="en-US" sz="2900" b="1" dirty="0"/>
              <a:t>platforms:</a:t>
            </a:r>
          </a:p>
          <a:p>
            <a:r>
              <a:rPr lang="en-US" sz="2900" b="1" dirty="0"/>
              <a:t>  # - name: ubuntu-14.04</a:t>
            </a:r>
          </a:p>
          <a:p>
            <a:r>
              <a:rPr lang="en-US" sz="2900" b="1" dirty="0"/>
              <a:t>  - name: centos-6.7</a:t>
            </a:r>
          </a:p>
          <a:p>
            <a:endParaRPr lang="en-US" sz="2900" b="1" dirty="0"/>
          </a:p>
        </p:txBody>
      </p:sp>
      <p:sp>
        <p:nvSpPr>
          <p:cNvPr id="4" name="Text Placeholder 3"/>
          <p:cNvSpPr>
            <a:spLocks noGrp="1"/>
          </p:cNvSpPr>
          <p:nvPr>
            <p:ph type="body" sz="quarter" idx="11"/>
          </p:nvPr>
        </p:nvSpPr>
        <p:spPr/>
        <p:txBody>
          <a:bodyPr/>
          <a:lstStyle/>
          <a:p>
            <a:r>
              <a:rPr lang="en-US" dirty="0"/>
              <a:t>~/cookbooks/ssh/.</a:t>
            </a:r>
            <a:r>
              <a:rPr lang="en-US" dirty="0" err="1"/>
              <a:t>kitchen.yml</a:t>
            </a:r>
            <a:endParaRPr lang="en-US" dirty="0"/>
          </a:p>
        </p:txBody>
      </p:sp>
      <p:sp>
        <p:nvSpPr>
          <p:cNvPr id="6" name="Text Placeholder 5"/>
          <p:cNvSpPr>
            <a:spLocks noGrp="1"/>
          </p:cNvSpPr>
          <p:nvPr>
            <p:ph type="body" sz="quarter" idx="13"/>
          </p:nvPr>
        </p:nvSpPr>
        <p:spPr>
          <a:xfrm>
            <a:off x="1121104" y="5459506"/>
            <a:ext cx="14404273" cy="804134"/>
          </a:xfrm>
        </p:spPr>
        <p:txBody>
          <a:bodyPr/>
          <a:lstStyle/>
          <a:p>
            <a:endParaRPr lang="en-US" dirty="0"/>
          </a:p>
        </p:txBody>
      </p:sp>
    </p:spTree>
    <p:extLst>
      <p:ext uri="{BB962C8B-B14F-4D97-AF65-F5344CB8AC3E}">
        <p14:creationId xmlns:p14="http://schemas.microsoft.com/office/powerpoint/2010/main" val="2268998322"/>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5133"/>
            <a:ext cx="14423693" cy="4938350"/>
          </a:xfrm>
        </p:spPr>
        <p:txBody>
          <a:bodyPr/>
          <a:lstStyle/>
          <a:p>
            <a:r>
              <a:rPr lang="en-US" dirty="0"/>
              <a:t>-----&gt; Starting Kitchen (v1.4.2)</a:t>
            </a:r>
          </a:p>
          <a:p>
            <a:r>
              <a:rPr lang="en-US" dirty="0"/>
              <a:t>/opt/chefdk/embedded/lib/ruby/gems/2.1.0/gems/httpclient-2.6.0.1/lib/</a:t>
            </a:r>
            <a:r>
              <a:rPr lang="en-US" dirty="0" err="1"/>
              <a:t>httpclient</a:t>
            </a:r>
            <a:r>
              <a:rPr lang="en-US" dirty="0"/>
              <a:t>/webagent-cookie.rb:458: warning: already initialized constant </a:t>
            </a:r>
            <a:r>
              <a:rPr lang="en-US" dirty="0" err="1"/>
              <a:t>HTTPClient</a:t>
            </a:r>
            <a:r>
              <a:rPr lang="en-US" dirty="0"/>
              <a:t>::</a:t>
            </a:r>
            <a:r>
              <a:rPr lang="en-US" dirty="0" err="1"/>
              <a:t>CookieManager</a:t>
            </a:r>
            <a:endParaRPr lang="en-US" dirty="0"/>
          </a:p>
          <a:p>
            <a:r>
              <a:rPr lang="en-US" dirty="0" smtClean="0"/>
              <a:t>...</a:t>
            </a:r>
          </a:p>
          <a:p>
            <a:r>
              <a:rPr lang="en-US" dirty="0" smtClean="0"/>
              <a:t>Preparing </a:t>
            </a:r>
            <a:r>
              <a:rPr lang="en-US" dirty="0"/>
              <a:t>files for transfer</a:t>
            </a:r>
          </a:p>
          <a:p>
            <a:r>
              <a:rPr lang="en-US" dirty="0"/>
              <a:t>       Transferring files to &lt;client-centos-67&gt;</a:t>
            </a:r>
          </a:p>
          <a:p>
            <a:r>
              <a:rPr lang="en-US" dirty="0"/>
              <a:t>       Finished verifying &lt;client-centos-67&gt; (0m0.00s</a:t>
            </a:r>
            <a:r>
              <a:rPr lang="en-US" dirty="0" smtClean="0"/>
              <a:t>).</a:t>
            </a:r>
            <a:endParaRPr lang="en-US" dirty="0"/>
          </a:p>
          <a:p>
            <a:r>
              <a:rPr lang="en-US" dirty="0"/>
              <a:t>-----&gt; Kitchen is finished. (0m1.91s)</a:t>
            </a:r>
          </a:p>
          <a:p>
            <a:endParaRPr lang="en-US" dirty="0"/>
          </a:p>
          <a:p>
            <a:endParaRPr lang="en-US" dirty="0"/>
          </a:p>
        </p:txBody>
      </p:sp>
      <p:sp>
        <p:nvSpPr>
          <p:cNvPr id="3" name="Text Placeholder 2"/>
          <p:cNvSpPr>
            <a:spLocks noGrp="1"/>
          </p:cNvSpPr>
          <p:nvPr>
            <p:ph type="body" sz="quarter" idx="11"/>
          </p:nvPr>
        </p:nvSpPr>
        <p:spPr>
          <a:xfrm>
            <a:off x="1121104" y="1337149"/>
            <a:ext cx="14422528" cy="1594310"/>
          </a:xfrm>
        </p:spPr>
        <p:txBody>
          <a:bodyPr/>
          <a:lstStyle/>
          <a:p>
            <a:endParaRPr lang="en-US" dirty="0" smtClean="0"/>
          </a:p>
          <a:p>
            <a:r>
              <a:rPr lang="en-US" dirty="0" smtClean="0"/>
              <a:t>$ cd </a:t>
            </a:r>
            <a:r>
              <a:rPr lang="en-US" dirty="0"/>
              <a:t>~/</a:t>
            </a:r>
            <a:r>
              <a:rPr lang="en-US" dirty="0" smtClean="0"/>
              <a:t>cookbooks/ssh</a:t>
            </a:r>
            <a:endParaRPr lang="en-US" dirty="0"/>
          </a:p>
          <a:p>
            <a:r>
              <a:rPr lang="en-US" dirty="0" smtClean="0"/>
              <a:t>$ kitchen verify</a:t>
            </a:r>
            <a:endParaRPr lang="en-US" dirty="0"/>
          </a:p>
          <a:p>
            <a:endParaRPr lang="en-US" dirty="0"/>
          </a:p>
        </p:txBody>
      </p:sp>
      <p:sp>
        <p:nvSpPr>
          <p:cNvPr id="5" name="Title 4"/>
          <p:cNvSpPr>
            <a:spLocks noGrp="1"/>
          </p:cNvSpPr>
          <p:nvPr>
            <p:ph type="title"/>
          </p:nvPr>
        </p:nvSpPr>
        <p:spPr/>
        <p:txBody>
          <a:bodyPr/>
          <a:lstStyle/>
          <a:p>
            <a:r>
              <a:rPr lang="en-US" dirty="0" smtClean="0"/>
              <a:t>GE: Run the Verifier</a:t>
            </a:r>
            <a:endParaRPr lang="en-US" dirty="0"/>
          </a:p>
        </p:txBody>
      </p:sp>
    </p:spTree>
    <p:extLst>
      <p:ext uri="{BB962C8B-B14F-4D97-AF65-F5344CB8AC3E}">
        <p14:creationId xmlns:p14="http://schemas.microsoft.com/office/powerpoint/2010/main" val="2461649169"/>
      </p:ext>
    </p:extLst>
  </p:cSld>
  <p:clrMapOvr>
    <a:masterClrMapping/>
  </p:clrMapOvr>
  <p:transition xmlns:p14="http://schemas.microsoft.com/office/powerpoint/2010/mai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a:t>
            </a:r>
            <a:r>
              <a:rPr lang="en-US" dirty="0" err="1" smtClean="0"/>
              <a:t>InSpec</a:t>
            </a:r>
            <a:r>
              <a:rPr lang="en-US" dirty="0" smtClean="0"/>
              <a:t> from the command </a:t>
            </a:r>
            <a:r>
              <a:rPr lang="en-US" smtClean="0"/>
              <a:t>line interface (CLI)</a:t>
            </a:r>
            <a:endParaRPr lang="en-US" dirty="0"/>
          </a:p>
        </p:txBody>
      </p:sp>
      <p:sp>
        <p:nvSpPr>
          <p:cNvPr id="3" name="Subtitle 2"/>
          <p:cNvSpPr>
            <a:spLocks noGrp="1"/>
          </p:cNvSpPr>
          <p:nvPr>
            <p:ph type="subTitle" idx="1"/>
          </p:nvPr>
        </p:nvSpPr>
        <p:spPr>
          <a:xfrm>
            <a:off x="1671638" y="3525842"/>
            <a:ext cx="12319000" cy="3346421"/>
          </a:xfrm>
        </p:spPr>
        <p:txBody>
          <a:bodyPr/>
          <a:lstStyle/>
          <a:p>
            <a:r>
              <a:rPr lang="en-US" dirty="0" err="1"/>
              <a:t>InSpec</a:t>
            </a:r>
            <a:r>
              <a:rPr lang="en-US" dirty="0"/>
              <a:t> is an executable application</a:t>
            </a:r>
            <a:r>
              <a:rPr lang="en-US" dirty="0" smtClean="0"/>
              <a:t>.</a:t>
            </a:r>
          </a:p>
          <a:p>
            <a:endParaRPr lang="en-US" dirty="0" smtClean="0"/>
          </a:p>
          <a:p>
            <a:r>
              <a:rPr lang="en-US" dirty="0" err="1" smtClean="0"/>
              <a:t>InSpec</a:t>
            </a:r>
            <a:r>
              <a:rPr lang="en-US" dirty="0" smtClean="0"/>
              <a:t> </a:t>
            </a:r>
            <a:r>
              <a:rPr lang="en-US" dirty="0"/>
              <a:t>can execute on remote hosts, including </a:t>
            </a:r>
            <a:r>
              <a:rPr lang="en-US" dirty="0" err="1"/>
              <a:t>docker</a:t>
            </a:r>
            <a:endParaRPr lang="en-US" dirty="0"/>
          </a:p>
          <a:p>
            <a:r>
              <a:rPr lang="en-US" dirty="0" smtClean="0"/>
              <a:t>containers.</a:t>
            </a:r>
            <a:endParaRPr lang="en-US" dirty="0"/>
          </a:p>
        </p:txBody>
      </p:sp>
    </p:spTree>
    <p:extLst>
      <p:ext uri="{BB962C8B-B14F-4D97-AF65-F5344CB8AC3E}">
        <p14:creationId xmlns:p14="http://schemas.microsoft.com/office/powerpoint/2010/main" val="383378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GE: 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4179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What </a:t>
            </a:r>
            <a:r>
              <a:rPr lang="en-US" dirty="0" smtClean="0"/>
              <a:t>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9096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36546283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80331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
        <p:nvSpPr>
          <p:cNvPr id="3" name="Text Placeholder 2"/>
          <p:cNvSpPr>
            <a:spLocks noGrp="1"/>
          </p:cNvSpPr>
          <p:nvPr>
            <p:ph type="body" sz="quarter" idx="12"/>
          </p:nvPr>
        </p:nvSpPr>
        <p:spPr>
          <a:xfrm>
            <a:off x="650040" y="1702195"/>
            <a:ext cx="5133540" cy="6142392"/>
          </a:xfrm>
        </p:spPr>
        <p:txBody>
          <a:bodyPr/>
          <a:lstStyle/>
          <a:p>
            <a:r>
              <a:rPr lang="en-US" sz="2800" dirty="0" smtClean="0"/>
              <a:t>Compliance profiles exist for many scenarios, such as those created by the Center for Internet Security (CIS)</a:t>
            </a:r>
          </a:p>
          <a:p>
            <a:endParaRPr lang="en-US" sz="2800" dirty="0" smtClean="0"/>
          </a:p>
          <a:p>
            <a:r>
              <a:rPr lang="en-US" sz="2800" dirty="0" smtClean="0"/>
              <a:t>Chef Compliance maintains profiles as a collection of individual controls that comprise a complete audit. </a:t>
            </a:r>
          </a:p>
          <a:p>
            <a:endParaRPr lang="en-US" sz="2800" dirty="0"/>
          </a:p>
          <a:p>
            <a:r>
              <a:rPr lang="en-US" sz="2800" dirty="0" smtClean="0"/>
              <a:t>You can also create your own custom Compliance profiles</a:t>
            </a:r>
            <a:r>
              <a:rPr lang="en-US" dirty="0" smtClean="0"/>
              <a:t>.</a:t>
            </a:r>
          </a:p>
        </p:txBody>
      </p:sp>
      <p:sp>
        <p:nvSpPr>
          <p:cNvPr id="2" name="Title 1"/>
          <p:cNvSpPr>
            <a:spLocks noGrp="1"/>
          </p:cNvSpPr>
          <p:nvPr>
            <p:ph type="title"/>
          </p:nvPr>
        </p:nvSpPr>
        <p:spPr>
          <a:xfrm>
            <a:off x="609599" y="304800"/>
            <a:ext cx="13178589" cy="1551398"/>
          </a:xfrm>
        </p:spPr>
        <p:txBody>
          <a:bodyPr>
            <a:normAutofit/>
          </a:bodyPr>
          <a:lstStyle/>
          <a:p>
            <a:r>
              <a:rPr lang="en-US" smtClean="0"/>
              <a:t>Compliance Profiles</a:t>
            </a:r>
            <a:endParaRPr lang="en-US" dirty="0"/>
          </a:p>
        </p:txBody>
      </p:sp>
      <p:cxnSp>
        <p:nvCxnSpPr>
          <p:cNvPr id="6" name="Straight Arrow Connector 5"/>
          <p:cNvCxnSpPr/>
          <p:nvPr/>
        </p:nvCxnSpPr>
        <p:spPr>
          <a:xfrm>
            <a:off x="7988968" y="866274"/>
            <a:ext cx="1636295" cy="1347537"/>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9348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2332878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1286833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2583378715"/>
      </p:ext>
    </p:extLst>
  </p:cSld>
  <p:clrMapOvr>
    <a:masterClrMapping/>
  </p:clrMapOvr>
  <p:transition xmlns:p14="http://schemas.microsoft.com/office/powerpoint/2010/mai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3390946131"/>
      </p:ext>
    </p:extLst>
  </p:cSld>
  <p:clrMapOvr>
    <a:masterClrMapping/>
  </p:clrMapOvr>
  <p:transition xmlns:p14="http://schemas.microsoft.com/office/powerpoint/2010/main" spd="med">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a:t>GE: </a:t>
            </a:r>
            <a:r>
              <a:rPr lang="en-US" dirty="0" smtClean="0"/>
              <a:t>Ensure you are in ~/</a:t>
            </a:r>
            <a:r>
              <a:rPr lang="en-US" dirty="0"/>
              <a:t>cookbooks/ssh</a:t>
            </a:r>
          </a:p>
        </p:txBody>
      </p:sp>
    </p:spTree>
    <p:extLst>
      <p:ext uri="{BB962C8B-B14F-4D97-AF65-F5344CB8AC3E}">
        <p14:creationId xmlns:p14="http://schemas.microsoft.com/office/powerpoint/2010/main" val="4087467406"/>
      </p:ext>
    </p:extLst>
  </p:cSld>
  <p:clrMapOvr>
    <a:masterClrMapping/>
  </p:clrMapOvr>
  <p:transition xmlns:p14="http://schemas.microsoft.com/office/powerpoint/2010/mai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smtClean="0"/>
              <a:t>Ensure </a:t>
            </a:r>
            <a:r>
              <a:rPr lang="en-US" dirty="0" smtClean="0"/>
              <a:t>you are in ~/</a:t>
            </a:r>
            <a:r>
              <a:rPr lang="en-US" dirty="0"/>
              <a:t>cookbooks/ssh</a:t>
            </a:r>
          </a:p>
        </p:txBody>
      </p:sp>
    </p:spTree>
    <p:extLst>
      <p:ext uri="{BB962C8B-B14F-4D97-AF65-F5344CB8AC3E}">
        <p14:creationId xmlns:p14="http://schemas.microsoft.com/office/powerpoint/2010/main" val="4069483300"/>
      </p:ext>
    </p:extLst>
  </p:cSld>
  <p:clrMapOvr>
    <a:masterClrMapping/>
  </p:clrMapOvr>
  <p:transition xmlns:p14="http://schemas.microsoft.com/office/powerpoint/2010/main" spd="med">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a:t>GE: </a:t>
            </a:r>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68575585"/>
      </p:ext>
    </p:extLst>
  </p:cSld>
  <p:clrMapOvr>
    <a:masterClrMapping/>
  </p:clrMapOvr>
  <p:transition xmlns:p14="http://schemas.microsoft.com/office/powerpoint/2010/mai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smtClean="0"/>
              <a:t>Run </a:t>
            </a:r>
            <a:r>
              <a:rPr lang="en-US" dirty="0" smtClean="0"/>
              <a:t>`kitchen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579942902"/>
      </p:ext>
    </p:extLst>
  </p:cSld>
  <p:clrMapOvr>
    <a:masterClrMapping/>
  </p:clrMapOvr>
  <p:transition xmlns:p14="http://schemas.microsoft.com/office/powerpoint/2010/mai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7659071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a:t>GE: </a:t>
            </a:r>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519323"/>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 y="304800"/>
            <a:ext cx="4168140" cy="1551398"/>
          </a:xfrm>
        </p:spPr>
        <p:txBody>
          <a:bodyPr>
            <a:noAutofit/>
          </a:bodyPr>
          <a:lstStyle/>
          <a:p>
            <a:r>
              <a:rPr lang="en-US" sz="5400" dirty="0" smtClean="0"/>
              <a:t>Compliance Web UI</a:t>
            </a:r>
            <a:endParaRPr lang="en-US" sz="5400" dirty="0"/>
          </a:p>
        </p:txBody>
      </p:sp>
      <p:sp>
        <p:nvSpPr>
          <p:cNvPr id="3" name="Text Placeholder 2"/>
          <p:cNvSpPr>
            <a:spLocks noGrp="1"/>
          </p:cNvSpPr>
          <p:nvPr>
            <p:ph type="body" sz="quarter" idx="12"/>
          </p:nvPr>
        </p:nvSpPr>
        <p:spPr>
          <a:xfrm>
            <a:off x="243840" y="2039078"/>
            <a:ext cx="3630328" cy="5345953"/>
          </a:xfrm>
        </p:spPr>
        <p:txBody>
          <a:bodyPr/>
          <a:lstStyle/>
          <a:p>
            <a:r>
              <a:rPr lang="en-US" dirty="0" smtClean="0"/>
              <a:t>The Chef Compliance web UI provides views into compliance scan results as well as views of Chef Compliance profiles. </a:t>
            </a:r>
          </a:p>
          <a:p>
            <a:r>
              <a:rPr lang="en-US" dirty="0" smtClean="0"/>
              <a:t>You execute scans </a:t>
            </a:r>
            <a:r>
              <a:rPr lang="en-US" dirty="0"/>
              <a:t>via the </a:t>
            </a:r>
            <a:r>
              <a:rPr lang="en-US" dirty="0" smtClean="0"/>
              <a:t>Compliance </a:t>
            </a:r>
            <a:r>
              <a:rPr lang="en-US" dirty="0"/>
              <a:t>web </a:t>
            </a:r>
            <a:r>
              <a:rPr lang="en-US" dirty="0" smtClean="0"/>
              <a:t>UI. </a:t>
            </a:r>
          </a:p>
        </p:txBody>
      </p:sp>
      <p:pic>
        <p:nvPicPr>
          <p:cNvPr id="4" name="Picture 3"/>
          <p:cNvPicPr>
            <a:picLocks noChangeAspect="1"/>
          </p:cNvPicPr>
          <p:nvPr/>
        </p:nvPicPr>
        <p:blipFill>
          <a:blip r:embed="rId3"/>
          <a:stretch>
            <a:fillRect/>
          </a:stretch>
        </p:blipFill>
        <p:spPr>
          <a:xfrm>
            <a:off x="4344721" y="708660"/>
            <a:ext cx="11865559" cy="7065645"/>
          </a:xfrm>
          <a:prstGeom prst="rect">
            <a:avLst/>
          </a:prstGeom>
          <a:ln>
            <a:solidFill>
              <a:schemeClr val="accent1"/>
            </a:solidFill>
          </a:ln>
        </p:spPr>
      </p:pic>
    </p:spTree>
    <p:extLst>
      <p:ext uri="{BB962C8B-B14F-4D97-AF65-F5344CB8AC3E}">
        <p14:creationId xmlns:p14="http://schemas.microsoft.com/office/powerpoint/2010/main" val="1892426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smtClean="0"/>
              <a:t>Apply </a:t>
            </a:r>
            <a:r>
              <a:rPr lang="en-US" dirty="0" smtClean="0"/>
              <a:t>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4228664"/>
      </p:ext>
    </p:extLst>
  </p:cSld>
  <p:clrMapOvr>
    <a:masterClrMapping/>
  </p:clrMapOvr>
  <p:transition xmlns:p14="http://schemas.microsoft.com/office/powerpoint/2010/main" spd="med">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2836932629"/>
      </p:ext>
    </p:extLst>
  </p:cSld>
  <p:clrMapOvr>
    <a:masterClrMapping/>
  </p:clrMapOvr>
  <p:transition xmlns:p14="http://schemas.microsoft.com/office/powerpoint/2010/mai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t>
            </a:r>
            <a:r>
              <a:rPr lang="en-US" dirty="0" smtClean="0"/>
              <a:t>-run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1908892821"/>
      </p:ext>
    </p:extLst>
  </p:cSld>
  <p:clrMapOvr>
    <a:masterClrMapping/>
  </p:clrMapOvr>
  <p:transition xmlns:p14="http://schemas.microsoft.com/office/powerpoint/2010/main" spd="med">
    <p:fade/>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 Re</a:t>
            </a:r>
            <a:r>
              <a:rPr lang="en-US" dirty="0" smtClean="0"/>
              <a:t>-run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227758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t>
            </a:r>
            <a:r>
              <a:rPr lang="en-US" dirty="0" smtClean="0"/>
              <a:t>-run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83214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01936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t>
            </a:r>
            <a:r>
              <a:rPr lang="en-US" dirty="0" smtClean="0"/>
              <a:t>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2179263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Conclusion</a:t>
            </a:r>
            <a:endParaRPr lang="en-US" dirty="0"/>
          </a:p>
        </p:txBody>
      </p:sp>
      <p:sp>
        <p:nvSpPr>
          <p:cNvPr id="3" name="Subtitle 2"/>
          <p:cNvSpPr>
            <a:spLocks noGrp="1"/>
          </p:cNvSpPr>
          <p:nvPr>
            <p:ph type="subTitle" idx="1"/>
          </p:nvPr>
        </p:nvSpPr>
        <p:spPr>
          <a:xfrm>
            <a:off x="1660524" y="3420745"/>
            <a:ext cx="12330113" cy="4123055"/>
          </a:xfrm>
        </p:spPr>
        <p:txBody>
          <a:bodyPr/>
          <a:lstStyle/>
          <a:p>
            <a:pPr marL="342900" indent="-342900">
              <a:buFont typeface="Wingdings" panose="05000000000000000000" pitchFamily="2" charset="2"/>
              <a:buChar char="ü"/>
            </a:pPr>
            <a:r>
              <a:rPr lang="en-US" dirty="0" smtClean="0"/>
              <a:t> Log </a:t>
            </a:r>
            <a:r>
              <a:rPr lang="en-US" dirty="0"/>
              <a:t>into your target node</a:t>
            </a:r>
          </a:p>
          <a:p>
            <a:pPr marL="342900" indent="-342900">
              <a:buFont typeface="Wingdings" panose="05000000000000000000" pitchFamily="2" charset="2"/>
              <a:buChar char="ü"/>
            </a:pPr>
            <a:r>
              <a:rPr lang="en-US" dirty="0" smtClean="0"/>
              <a:t> Write </a:t>
            </a:r>
            <a:r>
              <a:rPr lang="en-US" dirty="0"/>
              <a:t>a remediation recipe on that node.</a:t>
            </a:r>
          </a:p>
          <a:p>
            <a:pPr marL="457200" indent="-457200">
              <a:buFont typeface="Wingdings" panose="05000000000000000000" pitchFamily="2" charset="2"/>
              <a:buChar char="ü"/>
            </a:pPr>
            <a:r>
              <a:rPr lang="en-US" dirty="0"/>
              <a:t>Test the recipe with Test Kitchen</a:t>
            </a:r>
            <a:r>
              <a:rPr lang="en-US" dirty="0" smtClean="0"/>
              <a:t>.</a:t>
            </a:r>
          </a:p>
          <a:p>
            <a:pPr marL="457200" indent="-457200">
              <a:buFont typeface="Wingdings" panose="05000000000000000000" pitchFamily="2" charset="2"/>
              <a:buChar char="ü"/>
            </a:pPr>
            <a:r>
              <a:rPr lang="en-US" dirty="0" smtClean="0"/>
              <a:t>Test for compliance with </a:t>
            </a:r>
            <a:r>
              <a:rPr lang="en-US" dirty="0" err="1" smtClean="0"/>
              <a:t>InSpec</a:t>
            </a:r>
            <a:r>
              <a:rPr lang="en-US" dirty="0" smtClean="0"/>
              <a:t> from the CLI</a:t>
            </a:r>
            <a:endParaRPr lang="en-US" dirty="0"/>
          </a:p>
          <a:p>
            <a:pPr marL="457200" indent="-457200">
              <a:buFont typeface="Wingdings" panose="05000000000000000000" pitchFamily="2" charset="2"/>
              <a:buChar char="ü"/>
            </a:pPr>
            <a:r>
              <a:rPr lang="en-US" dirty="0" smtClean="0"/>
              <a:t>Rescan </a:t>
            </a:r>
            <a:r>
              <a:rPr lang="en-US" dirty="0"/>
              <a:t>the node and ensure compliance</a:t>
            </a:r>
            <a:r>
              <a:rPr lang="en-US" dirty="0" smtClean="0"/>
              <a:t>.</a:t>
            </a:r>
          </a:p>
          <a:p>
            <a:pPr marL="457200" indent="-457200">
              <a:buFont typeface="Wingdings" panose="05000000000000000000" pitchFamily="2" charset="2"/>
              <a:buChar char="ü"/>
            </a:pPr>
            <a:endParaRPr lang="en-US" dirty="0"/>
          </a:p>
          <a:p>
            <a:endParaRPr lang="en-US" dirty="0"/>
          </a:p>
          <a:p>
            <a:endParaRPr lang="en-US" dirty="0"/>
          </a:p>
        </p:txBody>
      </p:sp>
    </p:spTree>
    <p:extLst>
      <p:ext uri="{BB962C8B-B14F-4D97-AF65-F5344CB8AC3E}">
        <p14:creationId xmlns:p14="http://schemas.microsoft.com/office/powerpoint/2010/main" val="3279438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endParaRPr lang="en-US"/>
          </a:p>
        </p:txBody>
      </p:sp>
      <p:sp>
        <p:nvSpPr>
          <p:cNvPr id="3" name="Subtitle 2"/>
          <p:cNvSpPr>
            <a:spLocks noGrp="1"/>
          </p:cNvSpPr>
          <p:nvPr>
            <p:ph type="subTitle" idx="1"/>
          </p:nvPr>
        </p:nvSpPr>
        <p:spPr/>
        <p:txBody>
          <a:bodyPr/>
          <a:lstStyle/>
          <a:p>
            <a:endParaRPr lang="en-US" dirty="0" smtClean="0"/>
          </a:p>
          <a:p>
            <a:r>
              <a:rPr lang="en-US" dirty="0" err="1"/>
              <a:t>i</a:t>
            </a:r>
            <a:r>
              <a:rPr lang="en-US" dirty="0"/>
              <a:t> believe so.  that's how </a:t>
            </a:r>
            <a:r>
              <a:rPr lang="en-US" dirty="0" err="1"/>
              <a:t>i</a:t>
            </a:r>
            <a:r>
              <a:rPr lang="en-US" dirty="0"/>
              <a:t> have it running,  </a:t>
            </a:r>
            <a:r>
              <a:rPr lang="en-US" dirty="0" err="1"/>
              <a:t>i've</a:t>
            </a:r>
            <a:r>
              <a:rPr lang="en-US" dirty="0"/>
              <a:t> also been running a reconfigure and restart after </a:t>
            </a:r>
            <a:r>
              <a:rPr lang="en-US" dirty="0" err="1"/>
              <a:t>i</a:t>
            </a:r>
            <a:r>
              <a:rPr lang="en-US" dirty="0"/>
              <a:t> upgrade the package</a:t>
            </a:r>
          </a:p>
          <a:p>
            <a:r>
              <a:rPr lang="en-US" dirty="0"/>
              <a:t>​[9:04 AM] </a:t>
            </a:r>
          </a:p>
          <a:p>
            <a:r>
              <a:rPr lang="en-US" dirty="0" err="1"/>
              <a:t>steve_delfante</a:t>
            </a:r>
            <a:r>
              <a:rPr lang="en-US" dirty="0"/>
              <a:t> `sudo chef-compliance-</a:t>
            </a:r>
            <a:r>
              <a:rPr lang="en-US" dirty="0" err="1"/>
              <a:t>ctl</a:t>
            </a:r>
            <a:r>
              <a:rPr lang="en-US" dirty="0"/>
              <a:t> reconfigure` will reconfigure it but s=does that also restart it?</a:t>
            </a:r>
          </a:p>
          <a:p>
            <a:r>
              <a:rPr lang="en-US" dirty="0"/>
              <a:t>new messages</a:t>
            </a:r>
          </a:p>
          <a:p>
            <a:r>
              <a:rPr lang="en-US" dirty="0"/>
              <a:t>​[9:04 AM] </a:t>
            </a:r>
          </a:p>
          <a:p>
            <a:r>
              <a:rPr lang="en-US" dirty="0" err="1"/>
              <a:t>kennon</a:t>
            </a:r>
            <a:r>
              <a:rPr lang="en-US" dirty="0"/>
              <a:t> not always, you should also run `sudo chef-compliance-</a:t>
            </a:r>
            <a:r>
              <a:rPr lang="en-US" dirty="0" err="1"/>
              <a:t>ctl</a:t>
            </a:r>
            <a:r>
              <a:rPr lang="en-US" dirty="0"/>
              <a:t> restart</a:t>
            </a:r>
          </a:p>
        </p:txBody>
      </p:sp>
    </p:spTree>
    <p:extLst>
      <p:ext uri="{BB962C8B-B14F-4D97-AF65-F5344CB8AC3E}">
        <p14:creationId xmlns:p14="http://schemas.microsoft.com/office/powerpoint/2010/main" val="31550631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704755103"/>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Server on which to install Chef Compliance</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4923024"/>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three machines for you to use while performing lab exercises in this course:</a:t>
            </a:r>
          </a:p>
          <a:p>
            <a:endParaRPr lang="en-US" dirty="0"/>
          </a:p>
          <a:p>
            <a:pPr marL="457200" indent="-457200">
              <a:buFont typeface="Arial" panose="020B0604020202020204" pitchFamily="34" charset="0"/>
              <a:buChar char="•"/>
            </a:pPr>
            <a:r>
              <a:rPr lang="en-US" dirty="0" smtClean="0"/>
              <a:t>One Linux server to install and run Chef Compliance on.</a:t>
            </a:r>
            <a:endParaRPr lang="en-US" dirty="0"/>
          </a:p>
          <a:p>
            <a:pPr marL="457200" indent="-457200">
              <a:buFont typeface="Arial" panose="020B0604020202020204" pitchFamily="34" charset="0"/>
              <a:buChar char="•"/>
            </a:pPr>
            <a:r>
              <a:rPr lang="en-US" dirty="0" smtClean="0"/>
              <a:t>One Windows node and 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3465502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378905483"/>
      </p:ext>
    </p:extLst>
  </p:cSld>
  <p:clrMapOvr>
    <a:masterClrMapping/>
  </p:clrMapOvr>
  <p:transition xmlns:p14="http://schemas.microsoft.com/office/powerpoint/2010/mai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Custom Profiles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Defining and Uploading Compliance Profiles to the Compliance Server</a:t>
            </a:r>
            <a:endParaRPr lang="en-US" dirty="0"/>
          </a:p>
        </p:txBody>
      </p:sp>
    </p:spTree>
    <p:extLst>
      <p:ext uri="{BB962C8B-B14F-4D97-AF65-F5344CB8AC3E}">
        <p14:creationId xmlns:p14="http://schemas.microsoft.com/office/powerpoint/2010/main" val="3263103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Write a custom </a:t>
            </a:r>
            <a:r>
              <a:rPr lang="en-US" dirty="0"/>
              <a:t>c</a:t>
            </a:r>
            <a:r>
              <a:rPr lang="en-US" dirty="0" smtClean="0"/>
              <a:t>ompliance profile</a:t>
            </a:r>
          </a:p>
          <a:p>
            <a:pPr marL="457200" indent="-457200">
              <a:buFont typeface="Wingdings" charset="2"/>
              <a:buChar char="Ø"/>
            </a:pPr>
            <a:r>
              <a:rPr lang="en-US" dirty="0" smtClean="0"/>
              <a:t>Use </a:t>
            </a:r>
            <a:r>
              <a:rPr lang="en-US" dirty="0" err="1" smtClean="0"/>
              <a:t>InSpec</a:t>
            </a:r>
            <a:r>
              <a:rPr lang="en-US" dirty="0"/>
              <a:t> </a:t>
            </a:r>
            <a:r>
              <a:rPr lang="en-US" dirty="0" smtClean="0"/>
              <a:t>to test your code and your custom profile.</a:t>
            </a:r>
            <a:endParaRPr lang="en-US" dirty="0"/>
          </a:p>
          <a:p>
            <a:pPr marL="457200" indent="-457200">
              <a:buFont typeface="Wingdings" charset="2"/>
              <a:buChar char="Ø"/>
            </a:pPr>
            <a:r>
              <a:rPr lang="en-US" dirty="0" smtClean="0"/>
              <a:t>Upload a custom </a:t>
            </a:r>
            <a:r>
              <a:rPr lang="en-US" dirty="0"/>
              <a:t>c</a:t>
            </a:r>
            <a:r>
              <a:rPr lang="en-US" dirty="0" smtClean="0"/>
              <a:t>ompliance profile to </a:t>
            </a:r>
            <a:r>
              <a:rPr lang="en-US" dirty="0"/>
              <a:t>your Chef Compliance </a:t>
            </a:r>
            <a:r>
              <a:rPr lang="en-US" dirty="0" smtClean="0"/>
              <a:t>server.</a:t>
            </a:r>
          </a:p>
          <a:p>
            <a:pPr marL="457200" indent="-457200">
              <a:buFont typeface="Wingdings" charset="2"/>
              <a:buChar char="Ø"/>
            </a:pPr>
            <a:r>
              <a:rPr lang="en-US" dirty="0" smtClean="0"/>
              <a:t>Test your custom profile.</a:t>
            </a:r>
            <a:endParaRPr lang="en-US" dirty="0"/>
          </a:p>
        </p:txBody>
      </p:sp>
    </p:spTree>
    <p:extLst>
      <p:ext uri="{BB962C8B-B14F-4D97-AF65-F5344CB8AC3E}">
        <p14:creationId xmlns:p14="http://schemas.microsoft.com/office/powerpoint/2010/main" val="348834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 Custom Profile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create a custom compliance profile.</a:t>
            </a:r>
          </a:p>
          <a:p>
            <a:endParaRPr lang="en-US" dirty="0"/>
          </a:p>
          <a:p>
            <a:r>
              <a:rPr lang="en-US" dirty="0" smtClean="0"/>
              <a:t>Custom profiles are created using </a:t>
            </a:r>
            <a:r>
              <a:rPr lang="en-US" dirty="0" err="1" smtClean="0"/>
              <a:t>InSpec</a:t>
            </a:r>
            <a:r>
              <a:rPr lang="en-US" dirty="0" smtClean="0"/>
              <a:t>, just like the existing profiles were created.</a:t>
            </a:r>
          </a:p>
          <a:p>
            <a:endParaRPr lang="en-US" dirty="0"/>
          </a:p>
          <a:p>
            <a:r>
              <a:rPr lang="en-US" dirty="0" smtClean="0"/>
              <a:t>After you have created a custom profile, you'll learn how to upload it to a Compliance Server and then use it to check for compliance issues.</a:t>
            </a:r>
            <a:endParaRPr lang="en-US" dirty="0"/>
          </a:p>
        </p:txBody>
      </p:sp>
    </p:spTree>
    <p:extLst>
      <p:ext uri="{BB962C8B-B14F-4D97-AF65-F5344CB8AC3E}">
        <p14:creationId xmlns:p14="http://schemas.microsoft.com/office/powerpoint/2010/main" val="205190112"/>
      </p:ext>
    </p:extLst>
  </p:cSld>
  <p:clrMapOvr>
    <a:masterClrMapping/>
  </p:clrMapOvr>
  <p:transition xmlns:p14="http://schemas.microsoft.com/office/powerpoint/2010/mai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a:t>
            </a:r>
            <a:r>
              <a:rPr lang="en-US" dirty="0" smtClean="0"/>
              <a:t>Command Line Interface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use the </a:t>
            </a:r>
            <a:r>
              <a:rPr lang="en-US" dirty="0" err="1" smtClean="0"/>
              <a:t>InSpec</a:t>
            </a:r>
            <a:r>
              <a:rPr lang="en-US" dirty="0" smtClean="0"/>
              <a:t> </a:t>
            </a:r>
            <a:r>
              <a:rPr lang="en-US" dirty="0" smtClean="0"/>
              <a:t>command line interface (CLI) </a:t>
            </a:r>
            <a:r>
              <a:rPr lang="en-US" dirty="0" smtClean="0"/>
              <a:t>to run </a:t>
            </a:r>
            <a:r>
              <a:rPr lang="en-US" dirty="0"/>
              <a:t>audit tests against </a:t>
            </a:r>
            <a:r>
              <a:rPr lang="en-US" dirty="0" smtClean="0"/>
              <a:t>targets.</a:t>
            </a:r>
          </a:p>
          <a:p>
            <a:endParaRPr lang="en-US" dirty="0"/>
          </a:p>
          <a:p>
            <a:r>
              <a:rPr lang="en-US" dirty="0" smtClean="0"/>
              <a:t>The </a:t>
            </a:r>
            <a:r>
              <a:rPr lang="en-US" dirty="0" err="1" smtClean="0"/>
              <a:t>InSpec</a:t>
            </a:r>
            <a:r>
              <a:rPr lang="en-US" dirty="0" smtClean="0"/>
              <a:t> </a:t>
            </a:r>
            <a:r>
              <a:rPr lang="en-US" dirty="0"/>
              <a:t>CLI </a:t>
            </a:r>
            <a:r>
              <a:rPr lang="en-US" dirty="0" smtClean="0"/>
              <a:t>can run </a:t>
            </a:r>
            <a:r>
              <a:rPr lang="en-US" dirty="0"/>
              <a:t>audit tests against targets using SSH, </a:t>
            </a:r>
            <a:r>
              <a:rPr lang="en-US" dirty="0" err="1"/>
              <a:t>WinRM</a:t>
            </a:r>
            <a:r>
              <a:rPr lang="en-US" dirty="0"/>
              <a:t>, locally, or on Docker containers</a:t>
            </a:r>
            <a:r>
              <a:rPr lang="en-US" dirty="0" smtClean="0"/>
              <a:t>. </a:t>
            </a:r>
          </a:p>
          <a:p>
            <a:endParaRPr lang="en-US" dirty="0"/>
          </a:p>
          <a:p>
            <a:r>
              <a:rPr lang="en-US" dirty="0" smtClean="0"/>
              <a:t>We'll be using `</a:t>
            </a:r>
            <a:r>
              <a:rPr lang="en-US" dirty="0" err="1" smtClean="0"/>
              <a:t>inspec</a:t>
            </a:r>
            <a:r>
              <a:rPr lang="en-US" dirty="0" smtClean="0"/>
              <a:t> check` and `</a:t>
            </a:r>
            <a:r>
              <a:rPr lang="en-US" dirty="0" err="1" smtClean="0"/>
              <a:t>inspec</a:t>
            </a:r>
            <a:r>
              <a:rPr lang="en-US" dirty="0" smtClean="0"/>
              <a:t> exec`.</a:t>
            </a:r>
            <a:endParaRPr lang="en-US" dirty="0"/>
          </a:p>
          <a:p>
            <a:endParaRPr lang="en-US" dirty="0" smtClean="0"/>
          </a:p>
          <a:p>
            <a:pPr marL="457200" indent="-457200">
              <a:buFont typeface="Wingdings" panose="05000000000000000000" pitchFamily="2" charset="2"/>
              <a:buChar char="Ø"/>
            </a:pPr>
            <a:r>
              <a:rPr lang="en-US" dirty="0" smtClean="0"/>
              <a:t>`</a:t>
            </a:r>
            <a:r>
              <a:rPr lang="en-US" dirty="0" err="1" smtClean="0"/>
              <a:t>inspec</a:t>
            </a:r>
            <a:r>
              <a:rPr lang="en-US" dirty="0" smtClean="0"/>
              <a:t> check` just </a:t>
            </a:r>
            <a:r>
              <a:rPr lang="en-US" dirty="0"/>
              <a:t>verifies the </a:t>
            </a:r>
            <a:r>
              <a:rPr lang="en-US" dirty="0" smtClean="0"/>
              <a:t>code--it </a:t>
            </a:r>
            <a:r>
              <a:rPr lang="en-US" dirty="0"/>
              <a:t>doesn't actually test a </a:t>
            </a:r>
            <a:r>
              <a:rPr lang="en-US" dirty="0" smtClean="0"/>
              <a:t>system.</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smtClean="0"/>
              <a:t>`</a:t>
            </a:r>
            <a:r>
              <a:rPr lang="en-US" dirty="0" err="1" smtClean="0"/>
              <a:t>inspec</a:t>
            </a:r>
            <a:r>
              <a:rPr lang="en-US" dirty="0" smtClean="0"/>
              <a:t> exec' </a:t>
            </a:r>
            <a:r>
              <a:rPr lang="en-US" dirty="0"/>
              <a:t>will run the tests against </a:t>
            </a:r>
            <a:r>
              <a:rPr lang="en-US" dirty="0" smtClean="0"/>
              <a:t>a system.</a:t>
            </a:r>
            <a:r>
              <a:rPr lang="en-US" i="1" dirty="0"/>
              <a:t/>
            </a:r>
            <a:br>
              <a:rPr lang="en-US" i="1" dirty="0"/>
            </a:br>
            <a:endParaRPr lang="en-US" dirty="0"/>
          </a:p>
        </p:txBody>
      </p:sp>
    </p:spTree>
    <p:extLst>
      <p:ext uri="{BB962C8B-B14F-4D97-AF65-F5344CB8AC3E}">
        <p14:creationId xmlns:p14="http://schemas.microsoft.com/office/powerpoint/2010/main" val="1773500097"/>
      </p:ext>
    </p:extLst>
  </p:cSld>
  <p:clrMapOvr>
    <a:masterClrMapping/>
  </p:clrMapOvr>
  <p:transition xmlns:p14="http://schemas.microsoft.com/office/powerpoint/2010/main" spd="med">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GE: 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255210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Creating </a:t>
            </a:r>
            <a:r>
              <a:rPr lang="en-US" dirty="0" smtClean="0"/>
              <a:t>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884025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/profile_01</a:t>
            </a:r>
          </a:p>
          <a:p>
            <a:r>
              <a:rPr lang="en-US" dirty="0" smtClean="0"/>
              <a:t>$ cd </a:t>
            </a:r>
            <a:r>
              <a:rPr lang="en-US" dirty="0"/>
              <a:t>~/</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Autofit/>
          </a:bodyPr>
          <a:lstStyle/>
          <a:p>
            <a:r>
              <a:rPr lang="en-US" sz="4700" dirty="0"/>
              <a:t>GE: </a:t>
            </a:r>
            <a:r>
              <a:rPr lang="en-US" sz="4700" dirty="0" smtClean="0"/>
              <a:t>Create </a:t>
            </a:r>
            <a:r>
              <a:rPr lang="en-US" sz="4700" dirty="0" smtClean="0"/>
              <a:t>and change to a directory </a:t>
            </a:r>
            <a:r>
              <a:rPr lang="en-US" sz="4700" dirty="0" smtClean="0"/>
              <a:t>for your </a:t>
            </a:r>
            <a:r>
              <a:rPr lang="en-US" sz="4700" dirty="0" smtClean="0"/>
              <a:t>profile</a:t>
            </a:r>
            <a:endParaRPr lang="en-US" sz="4700" dirty="0"/>
          </a:p>
        </p:txBody>
      </p:sp>
    </p:spTree>
    <p:extLst>
      <p:ext uri="{BB962C8B-B14F-4D97-AF65-F5344CB8AC3E}">
        <p14:creationId xmlns:p14="http://schemas.microsoft.com/office/powerpoint/2010/main" val="32166646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/USERNAME</a:t>
            </a:r>
            <a:endParaRPr lang="en-US" dirty="0" smtClean="0"/>
          </a:p>
          <a:p>
            <a:r>
              <a:rPr lang="en-US" dirty="0" smtClean="0"/>
              <a:t>$ cd </a:t>
            </a:r>
            <a:r>
              <a:rPr lang="en-US" dirty="0"/>
              <a:t>~/</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Autofit/>
          </a:bodyPr>
          <a:lstStyle/>
          <a:p>
            <a:r>
              <a:rPr lang="en-US" sz="5100" dirty="0" smtClean="0"/>
              <a:t>Create and change to a directory </a:t>
            </a:r>
            <a:r>
              <a:rPr lang="en-US" sz="5100" dirty="0" smtClean="0"/>
              <a:t>for your </a:t>
            </a:r>
            <a:r>
              <a:rPr lang="en-US" sz="5100" dirty="0" smtClean="0"/>
              <a:t>profile</a:t>
            </a:r>
            <a:endParaRPr lang="en-US" sz="5100" dirty="0"/>
          </a:p>
        </p:txBody>
      </p:sp>
    </p:spTree>
    <p:extLst>
      <p:ext uri="{BB962C8B-B14F-4D97-AF65-F5344CB8AC3E}">
        <p14:creationId xmlns:p14="http://schemas.microsoft.com/office/powerpoint/2010/main" val="2719856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a:t>/profile_01/metadata.rb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a:t>/profile_01 (</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8730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a:t>
            </a:r>
            <a:r>
              <a:rPr lang="en-US" sz="2667" dirty="0" smtClean="0"/>
              <a:t>Compliance</a:t>
            </a:r>
            <a:endParaRPr lang="en-US" sz="2667" dirty="0"/>
          </a:p>
          <a:p>
            <a:endParaRPr lang="en-US" sz="2667" dirty="0"/>
          </a:p>
          <a:p>
            <a:endParaRPr lang="en-US" sz="2667" dirty="0" smtClean="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3970611"/>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a:t>
            </a:r>
            <a:r>
              <a:rPr lang="en-US" sz="2667" dirty="0" smtClean="0"/>
              <a:t>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a:t>
            </a:r>
            <a:r>
              <a:rPr lang="en-US" dirty="0" smtClean="0"/>
              <a:t>two machines </a:t>
            </a:r>
            <a:r>
              <a:rPr lang="en-US" dirty="0" smtClean="0"/>
              <a:t>for you to use while performing lab exercises in this course:</a:t>
            </a:r>
          </a:p>
          <a:p>
            <a:endParaRPr lang="en-US" dirty="0"/>
          </a:p>
          <a:p>
            <a:pPr marL="457200" indent="-457200">
              <a:buFont typeface="Arial" panose="020B0604020202020204" pitchFamily="34" charset="0"/>
              <a:buChar char="•"/>
            </a:pPr>
            <a:r>
              <a:rPr lang="en-US" dirty="0" smtClean="0"/>
              <a:t>One </a:t>
            </a:r>
            <a:r>
              <a:rPr lang="en-US" dirty="0" smtClean="0"/>
              <a:t>Chef </a:t>
            </a:r>
            <a:r>
              <a:rPr lang="en-US" dirty="0" smtClean="0"/>
              <a:t>Compliance </a:t>
            </a:r>
            <a:r>
              <a:rPr lang="en-US" dirty="0" smtClean="0"/>
              <a:t>server.</a:t>
            </a:r>
            <a:endParaRPr lang="en-US" dirty="0"/>
          </a:p>
          <a:p>
            <a:pPr marL="457200" indent="-457200">
              <a:buFont typeface="Arial" panose="020B0604020202020204" pitchFamily="34" charset="0"/>
              <a:buChar char="•"/>
            </a:pPr>
            <a:r>
              <a:rPr lang="en-US" dirty="0" smtClean="0"/>
              <a:t>One </a:t>
            </a:r>
            <a:r>
              <a:rPr lang="en-US" dirty="0" smtClean="0"/>
              <a:t>Linux </a:t>
            </a:r>
            <a:r>
              <a:rPr lang="en-US" dirty="0" smtClean="0"/>
              <a:t>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33386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smtClean="0"/>
              <a:t>/USERNAME/</a:t>
            </a:r>
            <a:r>
              <a:rPr lang="en-US" dirty="0"/>
              <a:t>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smtClean="0"/>
              <a:t>/USERNAME </a:t>
            </a:r>
            <a:r>
              <a:rPr lang="en-US" dirty="0"/>
              <a:t>(</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smtClean="0"/>
              <a:t>`</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599798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GE: Creating a metadata.rb </a:t>
            </a:r>
            <a:r>
              <a:rPr lang="en-US" dirty="0"/>
              <a:t>v</a:t>
            </a:r>
            <a:r>
              <a:rPr lang="en-US" dirty="0" smtClean="0"/>
              <a:t>ia `touch`</a:t>
            </a:r>
            <a:endParaRPr lang="en-US" dirty="0"/>
          </a:p>
        </p:txBody>
      </p:sp>
    </p:spTree>
    <p:extLst>
      <p:ext uri="{BB962C8B-B14F-4D97-AF65-F5344CB8AC3E}">
        <p14:creationId xmlns:p14="http://schemas.microsoft.com/office/powerpoint/2010/main" val="3124256499"/>
      </p:ext>
    </p:extLst>
  </p:cSld>
  <p:clrMapOvr>
    <a:masterClrMapping/>
  </p:clrMapOvr>
  <p:transition xmlns:p14="http://schemas.microsoft.com/office/powerpoint/2010/mai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Create </a:t>
            </a:r>
            <a:r>
              <a:rPr lang="en-US" dirty="0" smtClean="0"/>
              <a:t>a metadata.rb </a:t>
            </a:r>
            <a:r>
              <a:rPr lang="en-US" dirty="0"/>
              <a:t>v</a:t>
            </a:r>
            <a:r>
              <a:rPr lang="en-US" dirty="0" smtClean="0"/>
              <a:t>ia `touch`</a:t>
            </a:r>
            <a:endParaRPr lang="en-US" dirty="0"/>
          </a:p>
        </p:txBody>
      </p:sp>
    </p:spTree>
    <p:extLst>
      <p:ext uri="{BB962C8B-B14F-4D97-AF65-F5344CB8AC3E}">
        <p14:creationId xmlns:p14="http://schemas.microsoft.com/office/powerpoint/2010/main" val="2409148535"/>
      </p:ext>
    </p:extLst>
  </p:cSld>
  <p:clrMapOvr>
    <a:masterClrMapping/>
  </p:clrMapOvr>
  <p:transition xmlns:p14="http://schemas.microsoft.com/office/powerpoint/2010/main" spd="med">
    <p:fade/>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/profile_01</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fontScale="90000"/>
          </a:bodyPr>
          <a:lstStyle/>
          <a:p>
            <a:r>
              <a:rPr lang="en-US" dirty="0" smtClean="0"/>
              <a:t>GE: 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771541062"/>
      </p:ext>
    </p:extLst>
  </p:cSld>
  <p:clrMapOvr>
    <a:masterClrMapping/>
  </p:clrMapOvr>
  <p:transition xmlns:p14="http://schemas.microsoft.com/office/powerpoint/2010/mai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/USERNAME</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smtClean="0"/>
              <a:t>`</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665503835"/>
      </p:ext>
    </p:extLst>
  </p:cSld>
  <p:clrMapOvr>
    <a:masterClrMapping/>
  </p:clrMapOvr>
  <p:transition xmlns:p14="http://schemas.microsoft.com/office/powerpoint/2010/main" spd="med">
    <p:fade/>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Add Values to the metadata.rb</a:t>
            </a:r>
          </a:p>
        </p:txBody>
      </p:sp>
      <p:sp>
        <p:nvSpPr>
          <p:cNvPr id="3" name="Content Placeholder 2"/>
          <p:cNvSpPr>
            <a:spLocks noGrp="1"/>
          </p:cNvSpPr>
          <p:nvPr>
            <p:ph sz="quarter" idx="10"/>
          </p:nvPr>
        </p:nvSpPr>
        <p:spPr/>
        <p:txBody>
          <a:bodyPr/>
          <a:lstStyle/>
          <a:p>
            <a:r>
              <a:rPr lang="en-US" b="1" dirty="0"/>
              <a:t>name '</a:t>
            </a:r>
            <a:r>
              <a:rPr lang="en-US" b="1" dirty="0" err="1"/>
              <a:t>myname</a:t>
            </a:r>
            <a:r>
              <a:rPr lang="en-US" b="1" dirty="0"/>
              <a:t>/profile'</a:t>
            </a:r>
          </a:p>
          <a:p>
            <a:r>
              <a:rPr lang="en-US" b="1" dirty="0"/>
              <a:t>version '0.1.0'</a:t>
            </a:r>
          </a:p>
          <a:p>
            <a:r>
              <a:rPr lang="en-US" b="1" dirty="0"/>
              <a:t>title '</a:t>
            </a:r>
            <a:r>
              <a:rPr lang="en-US" b="1" dirty="0" err="1"/>
              <a:t>MyName</a:t>
            </a:r>
            <a:r>
              <a:rPr lang="en-US" b="1" dirty="0"/>
              <a:t> Profile'</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/profile_01/metadata.rb</a:t>
            </a:r>
          </a:p>
          <a:p>
            <a:endParaRPr lang="en-US" dirty="0"/>
          </a:p>
        </p:txBody>
      </p:sp>
    </p:spTree>
    <p:extLst>
      <p:ext uri="{BB962C8B-B14F-4D97-AF65-F5344CB8AC3E}">
        <p14:creationId xmlns:p14="http://schemas.microsoft.com/office/powerpoint/2010/main" val="3574150286"/>
      </p:ext>
    </p:extLst>
  </p:cSld>
  <p:clrMapOvr>
    <a:masterClrMapping/>
  </p:clrMapOvr>
  <p:transition xmlns:p14="http://schemas.microsoft.com/office/powerpoint/2010/mai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a:t>Values to the metadata.rb</a:t>
            </a:r>
          </a:p>
        </p:txBody>
      </p:sp>
      <p:sp>
        <p:nvSpPr>
          <p:cNvPr id="3" name="Content Placeholder 2"/>
          <p:cNvSpPr>
            <a:spLocks noGrp="1"/>
          </p:cNvSpPr>
          <p:nvPr>
            <p:ph sz="quarter" idx="10"/>
          </p:nvPr>
        </p:nvSpPr>
        <p:spPr/>
        <p:txBody>
          <a:bodyPr/>
          <a:lstStyle/>
          <a:p>
            <a:r>
              <a:rPr lang="en-US" b="1" dirty="0"/>
              <a:t>name </a:t>
            </a:r>
            <a:r>
              <a:rPr lang="en-US" b="1" dirty="0" smtClean="0"/>
              <a:t>'USERNAME/</a:t>
            </a:r>
            <a:r>
              <a:rPr lang="en-US" b="1" dirty="0"/>
              <a:t>profile'</a:t>
            </a:r>
          </a:p>
          <a:p>
            <a:r>
              <a:rPr lang="en-US" b="1" dirty="0"/>
              <a:t>version '0.1.0'</a:t>
            </a:r>
          </a:p>
          <a:p>
            <a:r>
              <a:rPr lang="en-US" b="1" dirty="0"/>
              <a:t>title </a:t>
            </a:r>
            <a:r>
              <a:rPr lang="en-US" b="1" dirty="0" smtClean="0"/>
              <a:t>'USERNAME Profile</a:t>
            </a:r>
            <a:r>
              <a:rPr lang="en-US" b="1" dirty="0"/>
              <a:t>'</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metadata.rb</a:t>
            </a:r>
          </a:p>
          <a:p>
            <a:endParaRPr lang="en-US" dirty="0"/>
          </a:p>
        </p:txBody>
      </p:sp>
    </p:spTree>
    <p:extLst>
      <p:ext uri="{BB962C8B-B14F-4D97-AF65-F5344CB8AC3E}">
        <p14:creationId xmlns:p14="http://schemas.microsoft.com/office/powerpoint/2010/main" val="708833893"/>
      </p:ext>
    </p:extLst>
  </p:cSld>
  <p:clrMapOvr>
    <a:masterClrMapping/>
  </p:clrMapOvr>
  <p:transition xmlns:p14="http://schemas.microsoft.com/office/powerpoint/2010/main" spd="med">
    <p:fade/>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a:t>/profile_01/metadata.rb:1:in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979937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smtClean="0"/>
              <a:t>/USERNAME/</a:t>
            </a:r>
            <a:r>
              <a:rPr lang="en-US" dirty="0"/>
              <a:t>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smtClean="0"/>
              <a:t>`</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8000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284898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a:t>
            </a:r>
            <a:r>
              <a:rPr lang="en-US" dirty="0" smtClean="0"/>
              <a:t>Windows and Linux nodes </a:t>
            </a:r>
            <a:r>
              <a:rPr lang="en-US" dirty="0" smtClean="0"/>
              <a:t>in order to write remediation and run chef-client in local mode.</a:t>
            </a:r>
          </a:p>
          <a:p>
            <a:endParaRPr lang="en-US" dirty="0"/>
          </a:p>
          <a:p>
            <a:r>
              <a:rPr lang="en-US" dirty="0" smtClean="0"/>
              <a:t>This is so you can use those nodes as virtual workstations while writing remediation.</a:t>
            </a:r>
          </a:p>
          <a:p>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cxnSp>
        <p:nvCxnSpPr>
          <p:cNvPr id="18" name="Straight Arrow Connector 17"/>
          <p:cNvCxnSpPr/>
          <p:nvPr/>
        </p:nvCxnSpPr>
        <p:spPr>
          <a:xfrm flipH="1">
            <a:off x="7631026" y="4333430"/>
            <a:ext cx="6846764" cy="228271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470176">
            <a:off x="10346241" y="5539624"/>
            <a:ext cx="2342449" cy="6428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Windows Remote Desktop</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
        <p:nvSpPr>
          <p:cNvPr id="25" name="Text Placeholder 2"/>
          <p:cNvSpPr txBox="1">
            <a:spLocks/>
          </p:cNvSpPr>
          <p:nvPr/>
        </p:nvSpPr>
        <p:spPr bwMode="white">
          <a:xfrm>
            <a:off x="13804316" y="295052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Win</a:t>
            </a:r>
            <a:endParaRPr lang="en-US" sz="2667" dirty="0"/>
          </a:p>
          <a:p>
            <a:endParaRPr lang="en-US" sz="2667" dirty="0" smtClean="0"/>
          </a:p>
          <a:p>
            <a:endParaRPr lang="en-US" sz="2667" dirty="0"/>
          </a:p>
          <a:p>
            <a:endParaRPr lang="en-US" sz="4267" dirty="0"/>
          </a:p>
          <a:p>
            <a:endParaRPr lang="en-US" sz="4267" dirty="0"/>
          </a:p>
        </p:txBody>
      </p:sp>
    </p:spTree>
    <p:extLst>
      <p:ext uri="{BB962C8B-B14F-4D97-AF65-F5344CB8AC3E}">
        <p14:creationId xmlns:p14="http://schemas.microsoft.com/office/powerpoint/2010/main" val="321300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smtClean="0">
              <a:hlinkClick r:id=""/>
            </a:endParaRPr>
          </a:p>
          <a:p>
            <a:r>
              <a:rPr lang="en-US" smtClean="0">
                <a:hlinkClick r:id=""/>
              </a:rPr>
              <a:t>https://chefio.atlassian.net/wiki/pages/viewpage.action?spaceKey=SE&amp;title=Week+1#Week1-Addingprofiles</a:t>
            </a:r>
            <a:endParaRPr lang="en-US"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461022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InSpec</a:t>
            </a:r>
            <a:r>
              <a:rPr lang="en-US" dirty="0" smtClean="0"/>
              <a:t> </a:t>
            </a:r>
            <a:r>
              <a:rPr lang="en-US" dirty="0" smtClean="0"/>
              <a:t>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233647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/profile_01/test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GE: </a:t>
            </a:r>
            <a:r>
              <a:rPr lang="en-US" dirty="0"/>
              <a:t>Create 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12717968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/USERNAME/</a:t>
            </a:r>
            <a:r>
              <a:rPr lang="en-US" dirty="0" smtClean="0"/>
              <a:t>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Create </a:t>
            </a:r>
            <a:r>
              <a:rPr lang="en-US" dirty="0"/>
              <a:t>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245145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a:t>/profile_01</a:t>
            </a:r>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25242208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smtClean="0"/>
              <a:t>/USERNAME</a:t>
            </a:r>
            <a:endParaRPr lang="en-US" dirty="0"/>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smtClean="0"/>
              <a:t>`</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1446133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Write 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/profile_01/test/</a:t>
            </a:r>
            <a:r>
              <a:rPr lang="en-US" dirty="0" err="1"/>
              <a:t>tmp.rb</a:t>
            </a:r>
            <a:endParaRPr lang="en-US" dirty="0"/>
          </a:p>
          <a:p>
            <a:endParaRPr lang="en-US" dirty="0"/>
          </a:p>
        </p:txBody>
      </p:sp>
    </p:spTree>
    <p:extLst>
      <p:ext uri="{BB962C8B-B14F-4D97-AF65-F5344CB8AC3E}">
        <p14:creationId xmlns:p14="http://schemas.microsoft.com/office/powerpoint/2010/main" val="473226035"/>
      </p:ext>
    </p:extLst>
  </p:cSld>
  <p:clrMapOvr>
    <a:masterClrMapping/>
  </p:clrMapOvr>
  <p:transition xmlns:p14="http://schemas.microsoft.com/office/powerpoint/2010/mai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a:t>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smtClean="0"/>
              <a:t>'USERNAME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test/</a:t>
            </a:r>
            <a:r>
              <a:rPr lang="en-US" dirty="0" err="1"/>
              <a:t>tmp.rb</a:t>
            </a:r>
            <a:endParaRPr lang="en-US" dirty="0"/>
          </a:p>
          <a:p>
            <a:endParaRPr lang="en-US" dirty="0"/>
          </a:p>
        </p:txBody>
      </p:sp>
    </p:spTree>
    <p:extLst>
      <p:ext uri="{BB962C8B-B14F-4D97-AF65-F5344CB8AC3E}">
        <p14:creationId xmlns:p14="http://schemas.microsoft.com/office/powerpoint/2010/main" val="4287477720"/>
      </p:ext>
    </p:extLst>
  </p:cSld>
  <p:clrMapOvr>
    <a:masterClrMapping/>
  </p:clrMapOvr>
  <p:transition xmlns:p14="http://schemas.microsoft.com/office/powerpoint/2010/main" spd="med">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a:t>/profile_01/</a:t>
            </a:r>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a:t>/profile_01/test/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271079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smtClean="0"/>
              <a:t>/USERNAME/</a:t>
            </a:r>
            <a:endParaRPr lang="en-US" b="1" dirty="0"/>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smtClean="0"/>
              <a:t>/USERNAME/</a:t>
            </a:r>
            <a:r>
              <a:rPr lang="en-US" b="1" dirty="0"/>
              <a:t>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smtClean="0"/>
              <a:t>`</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783732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a:t>
            </a:r>
            <a:r>
              <a:rPr lang="en-US" sz="2667" dirty="0" smtClean="0"/>
              <a:t>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a:t>
            </a:r>
            <a:r>
              <a:rPr lang="en-US" dirty="0" smtClean="0"/>
              <a:t>Linux node </a:t>
            </a:r>
            <a:r>
              <a:rPr lang="en-US" dirty="0" smtClean="0"/>
              <a:t>in order to write remediation and run chef-client in local mode.</a:t>
            </a:r>
          </a:p>
          <a:p>
            <a:endParaRPr lang="en-US" dirty="0"/>
          </a:p>
          <a:p>
            <a:r>
              <a:rPr lang="en-US" dirty="0" smtClean="0"/>
              <a:t>This is so you can use </a:t>
            </a:r>
            <a:r>
              <a:rPr lang="en-US" dirty="0" smtClean="0"/>
              <a:t>the node </a:t>
            </a:r>
            <a:r>
              <a:rPr lang="en-US" dirty="0" smtClean="0"/>
              <a:t>as </a:t>
            </a:r>
            <a:r>
              <a:rPr lang="en-US" dirty="0" smtClean="0"/>
              <a:t>a virtual workstation </a:t>
            </a:r>
            <a:r>
              <a:rPr lang="en-US" dirty="0" smtClean="0"/>
              <a:t>while writing remediation.</a:t>
            </a:r>
          </a:p>
          <a:p>
            <a:endParaRPr lang="en-US" dirty="0"/>
          </a:p>
        </p:txBody>
      </p: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60258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Use `</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218635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Use </a:t>
            </a:r>
            <a:r>
              <a:rPr lang="en-US" dirty="0" smtClean="0"/>
              <a:t>`</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3736254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GE: 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Zip up the new profile.</a:t>
            </a:r>
          </a:p>
          <a:p>
            <a:pPr marL="342900" indent="-342900">
              <a:buFont typeface="Wingdings" panose="05000000000000000000" pitchFamily="2" charset="2"/>
              <a:buChar char="q"/>
            </a:pPr>
            <a:r>
              <a:rPr lang="en-US" dirty="0"/>
              <a:t>Download it to your laptop.</a:t>
            </a:r>
          </a:p>
          <a:p>
            <a:pPr marL="342900" indent="-342900">
              <a:buFont typeface="Wingdings" panose="05000000000000000000" pitchFamily="2" charset="2"/>
              <a:buChar char="q"/>
            </a:pPr>
            <a:r>
              <a:rPr lang="en-US" dirty="0"/>
              <a:t>Upload it to the Compliance Server</a:t>
            </a:r>
            <a:r>
              <a:rPr lang="en-US" dirty="0" smtClean="0"/>
              <a:t>.</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676989447"/>
      </p:ext>
    </p:extLst>
  </p:cSld>
  <p:clrMapOvr>
    <a:masterClrMapping/>
  </p:clrMapOvr>
  <p:transition xmlns:p14="http://schemas.microsoft.com/office/powerpoint/2010/mai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Uploading </a:t>
            </a:r>
            <a:r>
              <a:rPr lang="en-US" dirty="0" smtClean="0"/>
              <a:t>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Zip up the new profile.</a:t>
            </a:r>
          </a:p>
          <a:p>
            <a:pPr marL="342900" indent="-342900">
              <a:buFont typeface="Wingdings" panose="05000000000000000000" pitchFamily="2" charset="2"/>
              <a:buChar char="q"/>
            </a:pPr>
            <a:r>
              <a:rPr lang="en-US" dirty="0" smtClean="0"/>
              <a:t>Download it </a:t>
            </a:r>
            <a:r>
              <a:rPr lang="en-US" dirty="0" smtClean="0"/>
              <a:t>to your </a:t>
            </a:r>
            <a:r>
              <a:rPr lang="en-US" dirty="0" smtClean="0"/>
              <a:t>laptop.</a:t>
            </a:r>
          </a:p>
          <a:p>
            <a:pPr marL="342900" indent="-342900">
              <a:buFont typeface="Wingdings" panose="05000000000000000000" pitchFamily="2" charset="2"/>
              <a:buChar char="q"/>
            </a:pPr>
            <a:r>
              <a:rPr lang="en-US" dirty="0" smtClean="0"/>
              <a:t>Upload it </a:t>
            </a:r>
            <a:r>
              <a:rPr lang="en-US" dirty="0" smtClean="0"/>
              <a:t>to </a:t>
            </a:r>
            <a:r>
              <a:rPr lang="en-US" dirty="0" smtClean="0"/>
              <a:t>the Compliance Server.</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674292569"/>
      </p:ext>
    </p:extLst>
  </p:cSld>
  <p:clrMapOvr>
    <a:masterClrMapping/>
  </p:clrMapOvr>
  <p:transition xmlns:p14="http://schemas.microsoft.com/office/powerpoint/2010/main" spd="med">
    <p:fade/>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8900"/>
            <a:ext cx="14423693" cy="5189219"/>
          </a:xfrm>
        </p:spPr>
        <p:txBody>
          <a:bodyPr/>
          <a:lstStyle/>
          <a:p>
            <a:r>
              <a:rPr lang="en-US" dirty="0"/>
              <a:t>Recipe: (chef-apply cookbook)::(chef-apply recipe)</a:t>
            </a:r>
          </a:p>
          <a:p>
            <a:r>
              <a:rPr lang="en-US" dirty="0"/>
              <a:t>  * yum_package[zip] action install</a:t>
            </a:r>
          </a:p>
          <a:p>
            <a:r>
              <a:rPr lang="en-US" dirty="0"/>
              <a:t>    - install version 3.0-1.el6_7.1 of package zip</a:t>
            </a:r>
          </a:p>
          <a:p>
            <a:endParaRPr lang="en-US" dirty="0"/>
          </a:p>
        </p:txBody>
      </p:sp>
      <p:sp>
        <p:nvSpPr>
          <p:cNvPr id="3" name="Text Placeholder 2"/>
          <p:cNvSpPr>
            <a:spLocks noGrp="1"/>
          </p:cNvSpPr>
          <p:nvPr>
            <p:ph type="body" sz="quarter" idx="11"/>
          </p:nvPr>
        </p:nvSpPr>
        <p:spPr>
          <a:xfrm>
            <a:off x="1121104" y="1337149"/>
            <a:ext cx="14422528" cy="1017431"/>
          </a:xfrm>
        </p:spPr>
        <p:txBody>
          <a:bodyPr/>
          <a:lstStyle/>
          <a:p>
            <a:r>
              <a:rPr lang="en-US" dirty="0" smtClean="0"/>
              <a:t>$</a:t>
            </a:r>
            <a:r>
              <a:rPr lang="en-US" dirty="0"/>
              <a:t> </a:t>
            </a:r>
            <a:r>
              <a:rPr lang="en-US" dirty="0" smtClean="0"/>
              <a:t>sudo </a:t>
            </a:r>
            <a:r>
              <a:rPr lang="en-US" dirty="0"/>
              <a:t>chef-apply -e "package 'zip'"</a:t>
            </a:r>
          </a:p>
        </p:txBody>
      </p:sp>
      <p:sp>
        <p:nvSpPr>
          <p:cNvPr id="4" name="Title 3"/>
          <p:cNvSpPr>
            <a:spLocks noGrp="1"/>
          </p:cNvSpPr>
          <p:nvPr>
            <p:ph type="title"/>
          </p:nvPr>
        </p:nvSpPr>
        <p:spPr/>
        <p:txBody>
          <a:bodyPr/>
          <a:lstStyle/>
          <a:p>
            <a:r>
              <a:rPr lang="en-US" dirty="0" smtClean="0"/>
              <a:t>GE: Install the zip Package</a:t>
            </a:r>
            <a:endParaRPr lang="en-US" dirty="0"/>
          </a:p>
        </p:txBody>
      </p:sp>
    </p:spTree>
    <p:extLst>
      <p:ext uri="{BB962C8B-B14F-4D97-AF65-F5344CB8AC3E}">
        <p14:creationId xmlns:p14="http://schemas.microsoft.com/office/powerpoint/2010/main" val="3181811820"/>
      </p:ext>
    </p:extLst>
  </p:cSld>
  <p:clrMapOvr>
    <a:masterClrMapping/>
  </p:clrMapOvr>
  <p:transition xmlns:p14="http://schemas.microsoft.com/office/powerpoint/2010/main" spd="med">
    <p:fade/>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a:t> adding: profile_01/ (stored 0%)</a:t>
            </a:r>
          </a:p>
          <a:p>
            <a:r>
              <a:rPr lang="en-US" dirty="0"/>
              <a:t>  adding: profile_01/metadata.rb (deflated 17%)</a:t>
            </a:r>
          </a:p>
          <a:p>
            <a:r>
              <a:rPr lang="en-US" dirty="0"/>
              <a:t>  adding: profile_01/test/ (stored 0%)</a:t>
            </a:r>
          </a:p>
          <a:p>
            <a:r>
              <a:rPr lang="en-US" dirty="0"/>
              <a:t>  adding: profile_01/test/</a:t>
            </a:r>
            <a:r>
              <a:rPr lang="en-US" dirty="0" err="1"/>
              <a:t>tmp.rb</a:t>
            </a:r>
            <a:r>
              <a:rPr lang="en-US" dirty="0"/>
              <a:t> (deflated 54%)</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profile_01.zip profile_01</a:t>
            </a:r>
          </a:p>
        </p:txBody>
      </p:sp>
      <p:sp>
        <p:nvSpPr>
          <p:cNvPr id="4" name="Title 3"/>
          <p:cNvSpPr>
            <a:spLocks noGrp="1"/>
          </p:cNvSpPr>
          <p:nvPr>
            <p:ph type="title"/>
          </p:nvPr>
        </p:nvSpPr>
        <p:spPr/>
        <p:txBody>
          <a:bodyPr/>
          <a:lstStyle/>
          <a:p>
            <a:r>
              <a:rPr lang="en-US" dirty="0" smtClean="0"/>
              <a:t>GE: Zip up your New Profile</a:t>
            </a:r>
            <a:endParaRPr lang="en-US" dirty="0"/>
          </a:p>
        </p:txBody>
      </p:sp>
    </p:spTree>
    <p:extLst>
      <p:ext uri="{BB962C8B-B14F-4D97-AF65-F5344CB8AC3E}">
        <p14:creationId xmlns:p14="http://schemas.microsoft.com/office/powerpoint/2010/main" val="1058437495"/>
      </p:ext>
    </p:extLst>
  </p:cSld>
  <p:clrMapOvr>
    <a:masterClrMapping/>
  </p:clrMapOvr>
  <p:transition xmlns:p14="http://schemas.microsoft.com/office/powerpoint/2010/mai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smtClean="0"/>
              <a:t>adding</a:t>
            </a:r>
            <a:r>
              <a:rPr lang="en-US" dirty="0"/>
              <a:t>: </a:t>
            </a:r>
            <a:r>
              <a:rPr lang="en-US" dirty="0" smtClean="0"/>
              <a:t>USERNAME/ </a:t>
            </a:r>
            <a:r>
              <a:rPr lang="en-US" dirty="0"/>
              <a:t>(stored 0%)</a:t>
            </a:r>
          </a:p>
          <a:p>
            <a:r>
              <a:rPr lang="en-US" dirty="0" smtClean="0"/>
              <a:t>adding</a:t>
            </a:r>
            <a:r>
              <a:rPr lang="en-US" dirty="0"/>
              <a:t>: USERNAME</a:t>
            </a:r>
            <a:r>
              <a:rPr lang="en-US" dirty="0" smtClean="0"/>
              <a:t>/</a:t>
            </a:r>
            <a:r>
              <a:rPr lang="en-US" dirty="0"/>
              <a:t>test/ (stored 0%)</a:t>
            </a:r>
          </a:p>
          <a:p>
            <a:r>
              <a:rPr lang="en-US" dirty="0" smtClean="0"/>
              <a:t>adding</a:t>
            </a:r>
            <a:r>
              <a:rPr lang="en-US" dirty="0"/>
              <a:t>: USERNAME</a:t>
            </a:r>
            <a:r>
              <a:rPr lang="en-US" dirty="0" smtClean="0"/>
              <a:t>/</a:t>
            </a:r>
            <a:r>
              <a:rPr lang="en-US" dirty="0"/>
              <a:t>test/</a:t>
            </a:r>
            <a:r>
              <a:rPr lang="en-US" dirty="0" err="1"/>
              <a:t>tmp.rb</a:t>
            </a:r>
            <a:r>
              <a:rPr lang="en-US" dirty="0"/>
              <a:t> (deflated 53%)</a:t>
            </a:r>
          </a:p>
          <a:p>
            <a:r>
              <a:rPr lang="en-US" dirty="0" smtClean="0"/>
              <a:t>adding</a:t>
            </a:r>
            <a:r>
              <a:rPr lang="en-US" dirty="0"/>
              <a:t>: USERNAME</a:t>
            </a:r>
            <a:r>
              <a:rPr lang="en-US" dirty="0" smtClean="0"/>
              <a:t>/</a:t>
            </a:r>
            <a:r>
              <a:rPr lang="en-US" dirty="0" err="1"/>
              <a:t>metadata.rb</a:t>
            </a:r>
            <a:r>
              <a:rPr lang="en-US" dirty="0"/>
              <a:t> (deflated 21%)</a:t>
            </a:r>
            <a:endParaRPr lang="en-US" dirty="0"/>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a:t>
            </a:r>
            <a:r>
              <a:rPr lang="en-US" dirty="0" err="1" smtClean="0"/>
              <a:t>USERNAME.zip</a:t>
            </a:r>
            <a:r>
              <a:rPr lang="en-US" dirty="0" smtClean="0"/>
              <a:t> USERNAME</a:t>
            </a:r>
            <a:endParaRPr lang="en-US" dirty="0"/>
          </a:p>
        </p:txBody>
      </p:sp>
      <p:sp>
        <p:nvSpPr>
          <p:cNvPr id="4" name="Title 3"/>
          <p:cNvSpPr>
            <a:spLocks noGrp="1"/>
          </p:cNvSpPr>
          <p:nvPr>
            <p:ph type="title"/>
          </p:nvPr>
        </p:nvSpPr>
        <p:spPr/>
        <p:txBody>
          <a:bodyPr/>
          <a:lstStyle/>
          <a:p>
            <a:r>
              <a:rPr lang="en-US" dirty="0" smtClean="0"/>
              <a:t>Zip </a:t>
            </a:r>
            <a:r>
              <a:rPr lang="en-US" dirty="0" smtClean="0"/>
              <a:t>up your New Profile</a:t>
            </a:r>
            <a:endParaRPr lang="en-US" dirty="0"/>
          </a:p>
        </p:txBody>
      </p:sp>
    </p:spTree>
    <p:extLst>
      <p:ext uri="{BB962C8B-B14F-4D97-AF65-F5344CB8AC3E}">
        <p14:creationId xmlns:p14="http://schemas.microsoft.com/office/powerpoint/2010/main" val="1262858878"/>
      </p:ext>
    </p:extLst>
  </p:cSld>
  <p:clrMapOvr>
    <a:masterClrMapping/>
  </p:clrMapOvr>
  <p:transition xmlns:p14="http://schemas.microsoft.com/office/powerpoint/2010/main" spd="med">
    <p:fade/>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a:t>
            </a:r>
            <a:r>
              <a:rPr lang="en-US" dirty="0" err="1"/>
              <a:t>chef</a:t>
            </a:r>
            <a:r>
              <a:rPr lang="en-US" dirty="0"/>
              <a:t> 4096 Dec 14 16:45 profile_01</a:t>
            </a:r>
          </a:p>
          <a:p>
            <a:r>
              <a:rPr lang="en-US" dirty="0"/>
              <a:t>-</a:t>
            </a:r>
            <a:r>
              <a:rPr lang="en-US" dirty="0" err="1"/>
              <a:t>rw</a:t>
            </a:r>
            <a:r>
              <a:rPr lang="en-US" dirty="0"/>
              <a:t>-</a:t>
            </a:r>
            <a:r>
              <a:rPr lang="en-US" dirty="0" err="1"/>
              <a:t>rw</a:t>
            </a:r>
            <a:r>
              <a:rPr lang="en-US" dirty="0"/>
              <a:t>-r-- 1 chef </a:t>
            </a:r>
            <a:r>
              <a:rPr lang="en-US" dirty="0" err="1"/>
              <a:t>chef</a:t>
            </a:r>
            <a:r>
              <a:rPr lang="en-US" dirty="0"/>
              <a:t>  937 Dec 14 16:50 profile_01.zip</a:t>
            </a:r>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GE: Verify the zip File's Creation</a:t>
            </a:r>
            <a:endParaRPr lang="en-US" dirty="0"/>
          </a:p>
        </p:txBody>
      </p:sp>
    </p:spTree>
    <p:extLst>
      <p:ext uri="{BB962C8B-B14F-4D97-AF65-F5344CB8AC3E}">
        <p14:creationId xmlns:p14="http://schemas.microsoft.com/office/powerpoint/2010/main" val="3951720147"/>
      </p:ext>
    </p:extLst>
  </p:cSld>
  <p:clrMapOvr>
    <a:masterClrMapping/>
  </p:clrMapOvr>
  <p:transition xmlns:p14="http://schemas.microsoft.com/office/powerpoint/2010/mai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chef 4096 Dec 14 16:45 </a:t>
            </a:r>
            <a:r>
              <a:rPr lang="en-US" dirty="0" smtClean="0"/>
              <a:t>USERNAME</a:t>
            </a:r>
            <a:endParaRPr lang="en-US" dirty="0"/>
          </a:p>
          <a:p>
            <a:r>
              <a:rPr lang="en-US" dirty="0"/>
              <a:t>-</a:t>
            </a:r>
            <a:r>
              <a:rPr lang="en-US" dirty="0" err="1"/>
              <a:t>rw</a:t>
            </a:r>
            <a:r>
              <a:rPr lang="en-US" dirty="0"/>
              <a:t>-</a:t>
            </a:r>
            <a:r>
              <a:rPr lang="en-US" dirty="0" err="1"/>
              <a:t>rw</a:t>
            </a:r>
            <a:r>
              <a:rPr lang="en-US" dirty="0"/>
              <a:t>-r-- 1 chef chef  937 Dec 14 16:50 </a:t>
            </a:r>
            <a:r>
              <a:rPr lang="en-US" dirty="0" err="1" smtClean="0"/>
              <a:t>USERNAME.zip</a:t>
            </a:r>
            <a:endParaRPr lang="en-US" dirty="0"/>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Verify </a:t>
            </a:r>
            <a:r>
              <a:rPr lang="en-US" dirty="0" smtClean="0"/>
              <a:t>the zip File's Creation</a:t>
            </a:r>
            <a:endParaRPr lang="en-US" dirty="0"/>
          </a:p>
        </p:txBody>
      </p:sp>
    </p:spTree>
    <p:extLst>
      <p:ext uri="{BB962C8B-B14F-4D97-AF65-F5344CB8AC3E}">
        <p14:creationId xmlns:p14="http://schemas.microsoft.com/office/powerpoint/2010/main" val="2134017689"/>
      </p:ext>
    </p:extLst>
  </p:cSld>
  <p:clrMapOvr>
    <a:masterClrMapping/>
  </p:clrMapOvr>
  <p:transition xmlns:p14="http://schemas.microsoft.com/office/powerpoint/2010/main" spd="med">
    <p:fade/>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a:t>profile_01.zip                                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/profile_01.zip </a:t>
            </a:r>
            <a:r>
              <a:rPr lang="en-US" dirty="0"/>
              <a:t>.</a:t>
            </a:r>
          </a:p>
        </p:txBody>
      </p:sp>
      <p:sp>
        <p:nvSpPr>
          <p:cNvPr id="4" name="Title 3"/>
          <p:cNvSpPr>
            <a:spLocks noGrp="1"/>
          </p:cNvSpPr>
          <p:nvPr>
            <p:ph type="title"/>
          </p:nvPr>
        </p:nvSpPr>
        <p:spPr/>
        <p:txBody>
          <a:bodyPr>
            <a:normAutofit fontScale="90000"/>
          </a:bodyPr>
          <a:lstStyle/>
          <a:p>
            <a:r>
              <a:rPr lang="en-US" dirty="0" smtClean="0"/>
              <a:t>GE: 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2870357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Logging into the Compliance Server and Linux Node</a:t>
            </a:r>
            <a:endParaRPr lang="en-US" sz="4800" dirty="0"/>
          </a:p>
        </p:txBody>
      </p:sp>
      <p:sp>
        <p:nvSpPr>
          <p:cNvPr id="11" name="Content Placeholder 10"/>
          <p:cNvSpPr>
            <a:spLocks noGrp="1"/>
          </p:cNvSpPr>
          <p:nvPr>
            <p:ph sz="quarter" idx="10"/>
          </p:nvPr>
        </p:nvSpPr>
        <p:spPr>
          <a:xfrm>
            <a:off x="1121104" y="2315962"/>
            <a:ext cx="14423693" cy="4806733"/>
          </a:xfrm>
        </p:spPr>
        <p:txBody>
          <a:bodyPr/>
          <a:lstStyle/>
          <a:p>
            <a:endParaRPr lang="en-US" dirty="0"/>
          </a:p>
        </p:txBody>
      </p:sp>
      <p:sp>
        <p:nvSpPr>
          <p:cNvPr id="4" name="Text Placeholder 3"/>
          <p:cNvSpPr>
            <a:spLocks noGrp="1"/>
          </p:cNvSpPr>
          <p:nvPr>
            <p:ph type="body" sz="quarter" idx="11"/>
          </p:nvPr>
        </p:nvSpPr>
        <p:spPr/>
        <p:txBody>
          <a:bodyPr/>
          <a:lstStyle/>
          <a:p>
            <a:r>
              <a:rPr lang="en-US" smtClean="0"/>
              <a:t>$ ssh ADDRESS -l chef</a:t>
            </a:r>
            <a:endParaRPr lang="en-US" dirty="0"/>
          </a:p>
        </p:txBody>
      </p:sp>
    </p:spTree>
    <p:extLst>
      <p:ext uri="{BB962C8B-B14F-4D97-AF65-F5344CB8AC3E}">
        <p14:creationId xmlns:p14="http://schemas.microsoft.com/office/powerpoint/2010/main" val="40675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err="1" smtClean="0"/>
              <a:t>USERNAME.zip</a:t>
            </a:r>
            <a:r>
              <a:rPr lang="en-US" dirty="0" smtClean="0"/>
              <a:t>                                </a:t>
            </a:r>
            <a:r>
              <a:rPr lang="en-US" dirty="0"/>
              <a:t>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a:t>
            </a:r>
            <a:r>
              <a:rPr lang="en-US" dirty="0" err="1" smtClean="0"/>
              <a:t>USERNAME.zip</a:t>
            </a:r>
            <a:r>
              <a:rPr lang="en-US" dirty="0" smtClean="0"/>
              <a:t> </a:t>
            </a:r>
            <a:r>
              <a:rPr lang="en-US" dirty="0"/>
              <a:t>.</a:t>
            </a:r>
          </a:p>
        </p:txBody>
      </p:sp>
      <p:sp>
        <p:nvSpPr>
          <p:cNvPr id="4" name="Title 3"/>
          <p:cNvSpPr>
            <a:spLocks noGrp="1"/>
          </p:cNvSpPr>
          <p:nvPr>
            <p:ph type="title"/>
          </p:nvPr>
        </p:nvSpPr>
        <p:spPr/>
        <p:txBody>
          <a:bodyPr>
            <a:normAutofit/>
          </a:bodyPr>
          <a:lstStyle/>
          <a:p>
            <a:r>
              <a:rPr lang="en-US" dirty="0" smtClean="0"/>
              <a:t>From </a:t>
            </a:r>
            <a:r>
              <a:rPr lang="en-US" dirty="0" smtClean="0"/>
              <a:t>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01718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4158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74570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346742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1894506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smtClean="0"/>
              <a:t>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3415862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795296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(admin/profile)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a:t>
            </a:r>
            <a:r>
              <a:rPr lang="en-US" b="1" dirty="0" err="1" smtClean="0"/>
              <a:t>myname</a:t>
            </a:r>
            <a:r>
              <a:rPr lang="en-US" b="1" dirty="0" smtClean="0"/>
              <a:t>/profile'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141176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a:t>
            </a:r>
            <a:r>
              <a:rPr lang="en-US" dirty="0" smtClean="0"/>
              <a:t>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a:t>
            </a:r>
            <a:r>
              <a:rPr lang="en-US" dirty="0" smtClean="0"/>
              <a:t>(USERNAME/</a:t>
            </a:r>
            <a:r>
              <a:rPr lang="en-US" dirty="0" smtClean="0"/>
              <a:t>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’USERNAME/</a:t>
            </a:r>
            <a:r>
              <a:rPr lang="en-US" b="1" dirty="0" smtClean="0"/>
              <a:t>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35677487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261872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Login to your node</a:t>
            </a:r>
            <a:endParaRPr lang="en-US" dirty="0"/>
          </a:p>
        </p:txBody>
      </p:sp>
      <p:sp>
        <p:nvSpPr>
          <p:cNvPr id="9" name="Subtitle 8"/>
          <p:cNvSpPr>
            <a:spLocks noGrp="1"/>
          </p:cNvSpPr>
          <p:nvPr>
            <p:ph type="subTitle" idx="1"/>
          </p:nvPr>
        </p:nvSpPr>
        <p:spPr/>
        <p:txBody>
          <a:bodyPr/>
          <a:lstStyle/>
          <a:p>
            <a:r>
              <a:rPr lang="en-US" dirty="0"/>
              <a:t>http://</a:t>
            </a:r>
            <a:r>
              <a:rPr lang="en-US" dirty="0" err="1"/>
              <a:t>bit.ly</a:t>
            </a:r>
            <a:r>
              <a:rPr lang="en-US" dirty="0"/>
              <a:t>/</a:t>
            </a:r>
            <a:r>
              <a:rPr lang="en-US" dirty="0" err="1"/>
              <a:t>atl</a:t>
            </a:r>
            <a:r>
              <a:rPr lang="en-US" dirty="0"/>
              <a:t>-compliance-</a:t>
            </a:r>
            <a:r>
              <a:rPr lang="en-US" dirty="0" smtClean="0"/>
              <a:t>workstations</a:t>
            </a:r>
          </a:p>
          <a:p>
            <a:endParaRPr lang="en-US" dirty="0"/>
          </a:p>
        </p:txBody>
      </p:sp>
    </p:spTree>
    <p:extLst>
      <p:ext uri="{BB962C8B-B14F-4D97-AF65-F5344CB8AC3E}">
        <p14:creationId xmlns:p14="http://schemas.microsoft.com/office/powerpoint/2010/main" val="1325184460"/>
      </p:ext>
    </p:extLst>
  </p:cSld>
  <p:clrMapOvr>
    <a:masterClrMapping/>
  </p:clrMapOvr>
  <p:transition xmlns:p14="http://schemas.microsoft.com/office/powerpoint/2010/main" spd="med">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t>
            </a:r>
            <a:r>
              <a:rPr lang="en-US" dirty="0" smtClean="0"/>
              <a:t>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1077172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2785057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t>
            </a:r>
            <a:r>
              <a:rPr lang="en-US" dirty="0" smtClean="0"/>
              <a:t>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3412500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smtClean="0">
                <a:solidFill>
                  <a:srgbClr val="FF0000"/>
                </a:solidFill>
              </a:rPr>
              <a:t>TBD from here to end</a:t>
            </a:r>
            <a:endParaRPr lang="en-US" dirty="0">
              <a:solidFill>
                <a:srgbClr val="FF0000"/>
              </a:solidFill>
            </a:endParaRPr>
          </a:p>
        </p:txBody>
      </p:sp>
      <p:sp>
        <p:nvSpPr>
          <p:cNvPr id="6" name="Text Placeholder 2"/>
          <p:cNvSpPr>
            <a:spLocks noGrp="1"/>
          </p:cNvSpPr>
          <p:nvPr>
            <p:ph type="body" sz="quarter" idx="12"/>
          </p:nvPr>
        </p:nvSpPr>
        <p:spPr>
          <a:xfrm>
            <a:off x="448573" y="1354386"/>
            <a:ext cx="14685690" cy="5345953"/>
          </a:xfrm>
        </p:spPr>
        <p:txBody>
          <a:bodyPr/>
          <a:lstStyle/>
          <a:p>
            <a:r>
              <a:rPr lang="en-US" dirty="0" smtClean="0"/>
              <a:t>Show how this is populated by /rb file - see next slide</a:t>
            </a:r>
          </a:p>
          <a:p>
            <a:r>
              <a:rPr lang="en-US" dirty="0" smtClean="0"/>
              <a:t>TBD- Show side by side metadata and </a:t>
            </a:r>
            <a:r>
              <a:rPr lang="en-US" dirty="0" err="1" smtClean="0"/>
              <a:t>Compl</a:t>
            </a:r>
            <a:r>
              <a:rPr lang="en-US" dirty="0" smtClean="0"/>
              <a:t> UI profile name to illustrate how the name field is populated.</a:t>
            </a:r>
          </a:p>
          <a:p>
            <a:endParaRPr lang="en-US" dirty="0"/>
          </a:p>
          <a:p>
            <a:r>
              <a:rPr lang="en-US" dirty="0" smtClean="0"/>
              <a:t/>
            </a:r>
            <a:br>
              <a:rPr lang="en-US" dirty="0" smtClean="0"/>
            </a:br>
            <a:r>
              <a:rPr lang="en-US" dirty="0" smtClean="0"/>
              <a:t/>
            </a:r>
            <a:br>
              <a:rPr lang="en-US" dirty="0" smtClean="0"/>
            </a:br>
            <a:r>
              <a:rPr lang="en-US" dirty="0" smtClean="0"/>
              <a:t>    </a:t>
            </a:r>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098894" y="3244645"/>
            <a:ext cx="13035369" cy="4517208"/>
          </a:xfrm>
          <a:prstGeom prst="rect">
            <a:avLst/>
          </a:prstGeom>
          <a:ln>
            <a:solidFill>
              <a:schemeClr val="accent1"/>
            </a:solidFill>
          </a:ln>
        </p:spPr>
      </p:pic>
    </p:spTree>
    <p:extLst>
      <p:ext uri="{BB962C8B-B14F-4D97-AF65-F5344CB8AC3E}">
        <p14:creationId xmlns:p14="http://schemas.microsoft.com/office/powerpoint/2010/main" val="16974729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7" name="Rectangle 1"/>
          <p:cNvSpPr>
            <a:spLocks noGrp="1" noChangeArrowheads="1"/>
          </p:cNvSpPr>
          <p:nvPr>
            <p:ph sz="quarter" idx="10"/>
          </p:nvPr>
        </p:nvSpPr>
        <p:spPr bwMode="auto">
          <a:xfrm>
            <a:off x="1121104" y="4258556"/>
            <a:ext cx="10637527" cy="166199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Create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directory</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directory is owned by the root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The /</a:t>
            </a:r>
            <a:r>
              <a:rPr kumimoji="0" lang="en-US" altLang="en-US" sz="1800" b="0" i="0" u="none" strike="noStrike" cap="none" normalizeH="0" baseline="0" dirty="0" err="1"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 directory must be owned by the root user</a:t>
            </a:r>
            <a:endPar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control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"tmp-1.1"</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impact </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0</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3</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title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 directory is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The /</a:t>
            </a:r>
            <a:r>
              <a:rPr kumimoji="0" lang="en-US" altLang="en-US" sz="1800" b="0" i="0" u="none" strike="noStrike" cap="none" normalizeH="0" baseline="0" dirty="0" err="1"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 directory must be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describe file(</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it { should </a:t>
            </a: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be_owned_by</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'root'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chemeClr val="tx1"/>
                </a:solidFill>
                <a:effectLst/>
                <a:latin typeface="Arial Unicode MS" panose="020B0604020202020204" pitchFamily="34" charset="-128"/>
                <a:ea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273602"/>
      </p:ext>
    </p:extLst>
  </p:cSld>
  <p:clrMapOvr>
    <a:masterClrMapping/>
  </p:clrMapOvr>
  <p:transition xmlns:p14="http://schemas.microsoft.com/office/powerpoint/2010/main" spd="med">
    <p:fade/>
  </p:transition>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Save this</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pPr marL="457200" indent="-457200">
              <a:buFont typeface="Arial" panose="020B0604020202020204" pitchFamily="34" charset="0"/>
              <a:buChar char="•"/>
            </a:pPr>
            <a:r>
              <a:rPr lang="en-US" dirty="0">
                <a:hlinkClick r:id="rId3"/>
              </a:rPr>
              <a:t>https://</a:t>
            </a:r>
            <a:r>
              <a:rPr lang="en-US" dirty="0" smtClean="0">
                <a:hlinkClick r:id="rId3"/>
              </a:rPr>
              <a:t>github.com/chef/inspec/blob/7f555b902d6860ffe236ff23e4b52f20bac28adc/lib/inspec/profile.rb#L81-L129</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and Check uses the </a:t>
            </a:r>
            <a:r>
              <a:rPr lang="en-US" dirty="0"/>
              <a:t>above from here:</a:t>
            </a:r>
            <a:br>
              <a:rPr lang="en-US" dirty="0"/>
            </a:br>
            <a:r>
              <a:rPr lang="en-US" dirty="0">
                <a:hlinkClick r:id="rId4"/>
              </a:rPr>
              <a:t>https://</a:t>
            </a:r>
            <a:r>
              <a:rPr lang="en-US" dirty="0" smtClean="0">
                <a:hlinkClick r:id="rId4"/>
              </a:rPr>
              <a:t>github.com/chef/inspec/blob/b1ec95e343aac75ee1a21e3d1a09a32a5a8c1dd2/bin/inspec#L70-L78</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https://</a:t>
            </a:r>
            <a:r>
              <a:rPr lang="en-US" dirty="0" smtClean="0">
                <a:hlinkClick r:id="rId5"/>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95581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TBD delete later.</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7000735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02445384"/>
      </p:ext>
    </p:extLst>
  </p:cSld>
  <p:clrMapOvr>
    <a:masterClrMapping/>
  </p:clrMapOvr>
  <p:transition xmlns:p14="http://schemas.microsoft.com/office/powerpoint/2010/main" spd="med">
    <p:fade/>
  </p:transition>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294972135"/>
      </p:ext>
    </p:extLst>
  </p:cSld>
  <p:clrMapOvr>
    <a:masterClrMapping/>
  </p:clrMapOvr>
  <p:transition xmlns:p14="http://schemas.microsoft.com/office/powerpoint/2010/main" spd="med">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44784" cy="1337551"/>
          </a:xfrm>
        </p:spPr>
        <p:txBody>
          <a:bodyPr/>
          <a:lstStyle/>
          <a:p>
            <a:r>
              <a:rPr lang="en-US" dirty="0" smtClean="0"/>
              <a:t>Scheduling Scans and Running Reports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Scheduling Scans for Future </a:t>
            </a:r>
            <a:r>
              <a:rPr lang="en-US" dirty="0"/>
              <a:t>R</a:t>
            </a:r>
            <a:r>
              <a:rPr lang="en-US" dirty="0" smtClean="0"/>
              <a:t>eporting</a:t>
            </a:r>
            <a:endParaRPr lang="en-US" dirty="0"/>
          </a:p>
        </p:txBody>
      </p:sp>
    </p:spTree>
    <p:extLst>
      <p:ext uri="{BB962C8B-B14F-4D97-AF65-F5344CB8AC3E}">
        <p14:creationId xmlns:p14="http://schemas.microsoft.com/office/powerpoint/2010/main" val="3059271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Name</a:t>
            </a:r>
          </a:p>
          <a:p>
            <a:pPr lvl="1"/>
            <a:r>
              <a:rPr lang="en-US" dirty="0" smtClean="0"/>
              <a:t>Current job role</a:t>
            </a:r>
          </a:p>
          <a:p>
            <a:pPr lvl="1"/>
            <a:r>
              <a:rPr lang="en-US" dirty="0" smtClean="0"/>
              <a:t>Previous job roles/background</a:t>
            </a:r>
          </a:p>
          <a:p>
            <a:pPr lvl="1"/>
            <a:r>
              <a:rPr lang="en-US" dirty="0" smtClean="0"/>
              <a:t>Experience with Chef and/or config management</a:t>
            </a:r>
          </a:p>
        </p:txBody>
      </p:sp>
    </p:spTree>
    <p:extLst>
      <p:ext uri="{BB962C8B-B14F-4D97-AF65-F5344CB8AC3E}">
        <p14:creationId xmlns:p14="http://schemas.microsoft.com/office/powerpoint/2010/main" val="37010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Logging Into the Remote Windows Node</a:t>
            </a:r>
            <a:endParaRPr lang="en-US" dirty="0"/>
          </a:p>
        </p:txBody>
      </p:sp>
      <p:pic>
        <p:nvPicPr>
          <p:cNvPr id="6" name="Picture 5"/>
          <p:cNvPicPr>
            <a:picLocks noChangeAspect="1"/>
          </p:cNvPicPr>
          <p:nvPr/>
        </p:nvPicPr>
        <p:blipFill>
          <a:blip r:embed="rId3"/>
          <a:stretch>
            <a:fillRect/>
          </a:stretch>
        </p:blipFill>
        <p:spPr>
          <a:xfrm>
            <a:off x="2979680" y="1323475"/>
            <a:ext cx="10296641" cy="6476390"/>
          </a:xfrm>
          <a:prstGeom prst="rect">
            <a:avLst/>
          </a:prstGeom>
        </p:spPr>
      </p:pic>
    </p:spTree>
    <p:extLst>
      <p:ext uri="{BB962C8B-B14F-4D97-AF65-F5344CB8AC3E}">
        <p14:creationId xmlns:p14="http://schemas.microsoft.com/office/powerpoint/2010/main" val="272197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Schedule scans.</a:t>
            </a:r>
          </a:p>
          <a:p>
            <a:pPr marL="457200" indent="-457200">
              <a:buFont typeface="Wingdings" charset="2"/>
              <a:buChar char="Ø"/>
            </a:pPr>
            <a:r>
              <a:rPr lang="en-US" dirty="0" smtClean="0"/>
              <a:t>View pending jobs.</a:t>
            </a:r>
          </a:p>
          <a:p>
            <a:pPr marL="457200" indent="-457200">
              <a:buFont typeface="Wingdings" charset="2"/>
              <a:buChar char="Ø"/>
            </a:pPr>
            <a:r>
              <a:rPr lang="en-US" dirty="0" smtClean="0"/>
              <a:t>View and export reports.</a:t>
            </a:r>
          </a:p>
          <a:p>
            <a:endParaRPr lang="en-US" dirty="0"/>
          </a:p>
        </p:txBody>
      </p:sp>
    </p:spTree>
    <p:extLst>
      <p:ext uri="{BB962C8B-B14F-4D97-AF65-F5344CB8AC3E}">
        <p14:creationId xmlns:p14="http://schemas.microsoft.com/office/powerpoint/2010/main" val="3404186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You can schedule scans to run at a later time.</a:t>
            </a:r>
          </a:p>
          <a:p>
            <a:endParaRPr lang="en-US" dirty="0"/>
          </a:p>
          <a:p>
            <a:r>
              <a:rPr lang="en-US" dirty="0" smtClean="0"/>
              <a:t>Running </a:t>
            </a:r>
            <a:r>
              <a:rPr lang="en-US" dirty="0"/>
              <a:t>a </a:t>
            </a:r>
            <a:r>
              <a:rPr lang="en-US" dirty="0" smtClean="0"/>
              <a:t>scheduled compliance scan on </a:t>
            </a:r>
            <a:r>
              <a:rPr lang="en-US" dirty="0"/>
              <a:t>your </a:t>
            </a:r>
            <a:r>
              <a:rPr lang="en-US" dirty="0" smtClean="0"/>
              <a:t>infrastructure, </a:t>
            </a:r>
            <a:r>
              <a:rPr lang="en-US" dirty="0"/>
              <a:t>say every night,</a:t>
            </a:r>
            <a:r>
              <a:rPr lang="en-US" dirty="0" smtClean="0"/>
              <a:t> could </a:t>
            </a:r>
            <a:r>
              <a:rPr lang="en-US" dirty="0"/>
              <a:t>give you </a:t>
            </a:r>
            <a:r>
              <a:rPr lang="en-US" dirty="0" smtClean="0"/>
              <a:t>up-to-date compliance information </a:t>
            </a:r>
            <a:r>
              <a:rPr lang="en-US" dirty="0"/>
              <a:t>on a daily </a:t>
            </a:r>
            <a:r>
              <a:rPr lang="en-US" dirty="0" smtClean="0"/>
              <a:t>basis.</a:t>
            </a:r>
          </a:p>
          <a:p>
            <a:endParaRPr lang="en-US" dirty="0"/>
          </a:p>
          <a:p>
            <a:r>
              <a:rPr lang="en-US" dirty="0" smtClean="0"/>
              <a:t>In this way, any changes to your infrastructure that may have put some nodes out of compliance can be routinely identified.</a:t>
            </a:r>
            <a:endParaRPr lang="en-US" dirty="0"/>
          </a:p>
          <a:p>
            <a:endParaRPr lang="en-US" dirty="0"/>
          </a:p>
        </p:txBody>
      </p:sp>
    </p:spTree>
    <p:extLst>
      <p:ext uri="{BB962C8B-B14F-4D97-AF65-F5344CB8AC3E}">
        <p14:creationId xmlns:p14="http://schemas.microsoft.com/office/powerpoint/2010/main" val="31996899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The time zone for "Date" scheduling in the Compliance web UI is based on your local workstation's browser time zone.</a:t>
            </a:r>
          </a:p>
          <a:p>
            <a:endParaRPr lang="en-US" dirty="0"/>
          </a:p>
          <a:p>
            <a:r>
              <a:rPr lang="en-US" dirty="0"/>
              <a:t>The time zone for </a:t>
            </a:r>
            <a:r>
              <a:rPr lang="en-US" dirty="0" smtClean="0"/>
              <a:t>"Recurring" </a:t>
            </a:r>
            <a:r>
              <a:rPr lang="en-US" dirty="0"/>
              <a:t>scheduling in the Compliance web UI is based on </a:t>
            </a:r>
            <a:r>
              <a:rPr lang="en-US" dirty="0" smtClean="0"/>
              <a:t>UTC. </a:t>
            </a:r>
            <a:r>
              <a:rPr lang="en-US" dirty="0"/>
              <a:t>(Coordinated Universal Time, </a:t>
            </a:r>
            <a:r>
              <a:rPr lang="en-US" dirty="0" smtClean="0"/>
              <a:t>which equals GMT.)</a:t>
            </a:r>
            <a:endParaRPr lang="en-US" dirty="0"/>
          </a:p>
          <a:p>
            <a:endParaRPr lang="en-US" dirty="0" smtClean="0"/>
          </a:p>
          <a:p>
            <a:endParaRPr lang="en-US" dirty="0"/>
          </a:p>
          <a:p>
            <a:r>
              <a:rPr lang="en-US" dirty="0" smtClean="0"/>
              <a:t>The Compliance logs, should you view them, are also based on UTC.</a:t>
            </a:r>
            <a:endParaRPr lang="en-US" dirty="0"/>
          </a:p>
          <a:p>
            <a:endParaRPr lang="en-US" dirty="0"/>
          </a:p>
        </p:txBody>
      </p:sp>
    </p:spTree>
    <p:extLst>
      <p:ext uri="{BB962C8B-B14F-4D97-AF65-F5344CB8AC3E}">
        <p14:creationId xmlns:p14="http://schemas.microsoft.com/office/powerpoint/2010/main" val="5884556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a:p>
            <a:pPr marL="342900" indent="-342900">
              <a:buFont typeface="Wingdings" panose="05000000000000000000" pitchFamily="2" charset="2"/>
              <a:buChar char="q"/>
            </a:pPr>
            <a:r>
              <a:rPr lang="en-US" dirty="0" smtClean="0"/>
              <a:t>TBD tail the log file when the scheduled scan runs.</a:t>
            </a:r>
            <a:endParaRPr lang="en-US" dirty="0"/>
          </a:p>
        </p:txBody>
      </p:sp>
    </p:spTree>
    <p:extLst>
      <p:ext uri="{BB962C8B-B14F-4D97-AF65-F5344CB8AC3E}">
        <p14:creationId xmlns:p14="http://schemas.microsoft.com/office/powerpoint/2010/main" val="1197202776"/>
      </p:ext>
    </p:extLst>
  </p:cSld>
  <p:clrMapOvr>
    <a:masterClrMapping/>
  </p:clrMapOvr>
  <p:transition xmlns:p14="http://schemas.microsoft.com/office/powerpoint/2010/main" spd="med">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a:t>
            </a:r>
            <a:r>
              <a:rPr lang="en-US" dirty="0" smtClean="0"/>
              <a:t>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r>
              <a:rPr lang="en-US" dirty="0" smtClean="0"/>
              <a:t>.</a:t>
            </a:r>
            <a:endParaRPr lang="en-US" dirty="0" smtClean="0"/>
          </a:p>
        </p:txBody>
      </p:sp>
    </p:spTree>
    <p:extLst>
      <p:ext uri="{BB962C8B-B14F-4D97-AF65-F5344CB8AC3E}">
        <p14:creationId xmlns:p14="http://schemas.microsoft.com/office/powerpoint/2010/main" val="2766617080"/>
      </p:ext>
    </p:extLst>
  </p:cSld>
  <p:clrMapOvr>
    <a:masterClrMapping/>
  </p:clrMapOvr>
  <p:transition xmlns:p14="http://schemas.microsoft.com/office/powerpoint/2010/main" spd="med">
    <p:fade/>
  </p:transition>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4151722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2826466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for a Linux node or the </a:t>
            </a:r>
            <a:r>
              <a:rPr lang="en-US" b="1" dirty="0" smtClean="0"/>
              <a:t>base/windows</a:t>
            </a:r>
            <a:r>
              <a:rPr lang="en-US" dirty="0" smtClean="0"/>
              <a:t> profile for a Windows node</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2"/>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3819057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a:t>
            </a:r>
            <a:endParaRPr lang="en-US" dirty="0" smtClean="0"/>
          </a:p>
          <a:p>
            <a:r>
              <a:rPr lang="en-US" dirty="0" smtClean="0"/>
              <a:t>6</a:t>
            </a:r>
            <a:r>
              <a:rPr lang="en-US" dirty="0" smtClean="0"/>
              <a:t>.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3"/>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2113680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4074648658"/>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13178589" cy="1551398"/>
          </a:xfrm>
        </p:spPr>
        <p:txBody>
          <a:bodyPr>
            <a:normAutofit/>
          </a:bodyPr>
          <a:lstStyle/>
          <a:p>
            <a:r>
              <a:rPr lang="en-US" dirty="0"/>
              <a:t>Hands-on Legend</a:t>
            </a:r>
          </a:p>
        </p:txBody>
      </p:sp>
      <p:sp>
        <p:nvSpPr>
          <p:cNvPr id="5"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Wingdings" panose="05000000000000000000" pitchFamily="2" charset="2"/>
              <a:buChar char="Ø"/>
            </a:pPr>
            <a:r>
              <a:rPr lang="en-US" sz="3733" b="1" dirty="0" smtClean="0">
                <a:solidFill>
                  <a:schemeClr val="accent1"/>
                </a:solidFill>
              </a:rPr>
              <a:t>GE</a:t>
            </a:r>
            <a:r>
              <a:rPr lang="en-US" sz="3733" dirty="0" smtClean="0"/>
              <a:t> or </a:t>
            </a:r>
            <a:r>
              <a:rPr lang="en-US" sz="3733" b="1" dirty="0" smtClean="0">
                <a:solidFill>
                  <a:schemeClr val="accent1"/>
                </a:solidFill>
              </a:rPr>
              <a:t>Group Exercise</a:t>
            </a:r>
            <a:r>
              <a:rPr lang="en-US" sz="3733" dirty="0" smtClean="0"/>
              <a:t>: All participants and the instructor do this task together with the instructor often leading the way</a:t>
            </a:r>
            <a:r>
              <a:rPr lang="en-US" sz="3733" dirty="0"/>
              <a:t> </a:t>
            </a:r>
            <a:r>
              <a:rPr lang="en-US" sz="3733" dirty="0" smtClean="0"/>
              <a:t>and explaining things as we proceed.</a:t>
            </a:r>
          </a:p>
          <a:p>
            <a:pPr marL="571500" indent="-571500">
              <a:buFont typeface="Wingdings" panose="05000000000000000000" pitchFamily="2" charset="2"/>
              <a:buChar char="Ø"/>
            </a:pPr>
            <a:endParaRPr lang="en-US" sz="3733" dirty="0" smtClean="0"/>
          </a:p>
          <a:p>
            <a:pPr marL="571500" indent="-571500">
              <a:buFont typeface="Wingdings" panose="05000000000000000000" pitchFamily="2" charset="2"/>
              <a:buChar char="Ø"/>
            </a:pPr>
            <a:r>
              <a:rPr lang="en-US" sz="3733" b="1" dirty="0" smtClean="0">
                <a:solidFill>
                  <a:schemeClr val="accent1"/>
                </a:solidFill>
              </a:rPr>
              <a:t>Lab</a:t>
            </a:r>
            <a:r>
              <a:rPr lang="en-US" sz="3733" dirty="0" smtClean="0"/>
              <a:t>: You perform this task on your own.</a:t>
            </a:r>
            <a:endParaRPr lang="en-US" sz="3733" dirty="0"/>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pic>
        <p:nvPicPr>
          <p:cNvPr id="6" name="Picture 5" descr="la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459" y="4378421"/>
            <a:ext cx="947277" cy="947277"/>
          </a:xfrm>
          <a:prstGeom prst="rect">
            <a:avLst/>
          </a:prstGeom>
        </p:spPr>
      </p:pic>
    </p:spTree>
    <p:extLst>
      <p:ext uri="{BB962C8B-B14F-4D97-AF65-F5344CB8AC3E}">
        <p14:creationId xmlns:p14="http://schemas.microsoft.com/office/powerpoint/2010/main" val="2852327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2185392072"/>
      </p:ext>
    </p:extLst>
  </p:cSld>
  <p:clrMapOvr>
    <a:masterClrMapping/>
  </p:clrMapOvr>
  <p:transition xmlns:p14="http://schemas.microsoft.com/office/powerpoint/2010/main" spd="med">
    <p:fade/>
  </p:transition>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215065799"/>
      </p:ext>
    </p:extLst>
  </p:cSld>
  <p:clrMapOvr>
    <a:masterClrMapping/>
  </p:clrMapOvr>
  <p:transition xmlns:p14="http://schemas.microsoft.com/office/powerpoint/2010/mai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165002185"/>
      </p:ext>
    </p:extLst>
  </p:cSld>
  <p:clrMapOvr>
    <a:masterClrMapping/>
  </p:clrMapOvr>
  <p:transition xmlns:p14="http://schemas.microsoft.com/office/powerpoint/2010/main" spd="med">
    <p:fade/>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580482268"/>
      </p:ext>
    </p:extLst>
  </p:cSld>
  <p:clrMapOvr>
    <a:masterClrMapping/>
  </p:clrMapOvr>
  <p:transition xmlns:p14="http://schemas.microsoft.com/office/powerpoint/2010/mai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3649534386"/>
      </p:ext>
    </p:extLst>
  </p:cSld>
  <p:clrMapOvr>
    <a:masterClrMapping/>
  </p:clrMapOvr>
  <p:transition xmlns:p14="http://schemas.microsoft.com/office/powerpoint/2010/main" spd="med">
    <p:fade/>
  </p:transition>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3007773916"/>
      </p:ext>
    </p:extLst>
  </p:cSld>
  <p:clrMapOvr>
    <a:masterClrMapping/>
  </p:clrMapOvr>
  <p:transition xmlns:p14="http://schemas.microsoft.com/office/powerpoint/2010/mai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a:t>
            </a:r>
            <a:r>
              <a:rPr lang="en-US" dirty="0" smtClean="0"/>
              <a:t>: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1477891480"/>
      </p:ext>
    </p:extLst>
  </p:cSld>
  <p:clrMapOvr>
    <a:masterClrMapping/>
  </p:clrMapOvr>
  <p:transition xmlns:p14="http://schemas.microsoft.com/office/powerpoint/2010/main" spd="med">
    <p:fade/>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2807012552"/>
      </p:ext>
    </p:extLst>
  </p:cSld>
  <p:clrMapOvr>
    <a:masterClrMapping/>
  </p:clrMapOvr>
  <p:transition xmlns:p14="http://schemas.microsoft.com/office/powerpoint/2010/mai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t>
            </a:r>
            <a:r>
              <a:rPr lang="en-US" dirty="0" smtClean="0"/>
              <a:t>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430722568"/>
      </p:ext>
    </p:extLst>
  </p:cSld>
  <p:clrMapOvr>
    <a:masterClrMapping/>
  </p:clrMapOvr>
  <p:transition xmlns:p14="http://schemas.microsoft.com/office/powerpoint/2010/main" spd="med">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8009866" cy="5345953"/>
          </a:xfrm>
        </p:spPr>
        <p:txBody>
          <a:bodyPr/>
          <a:lstStyle/>
          <a:p>
            <a:r>
              <a:rPr lang="en-US" dirty="0" smtClean="0"/>
              <a:t>You can schedule recurring scans as well.</a:t>
            </a:r>
          </a:p>
          <a:p>
            <a:endParaRPr lang="en-US" dirty="0" smtClean="0"/>
          </a:p>
          <a:p>
            <a:r>
              <a:rPr lang="en-US" dirty="0" smtClean="0"/>
              <a:t>To do so, set up a scheduled scan like you just did... </a:t>
            </a:r>
          </a:p>
          <a:p>
            <a:endParaRPr lang="en-US" dirty="0"/>
          </a:p>
        </p:txBody>
      </p:sp>
      <p:pic>
        <p:nvPicPr>
          <p:cNvPr id="5" name="Picture 4"/>
          <p:cNvPicPr>
            <a:picLocks noChangeAspect="1"/>
          </p:cNvPicPr>
          <p:nvPr/>
        </p:nvPicPr>
        <p:blipFill>
          <a:blip r:embed="rId2"/>
          <a:stretch>
            <a:fillRect/>
          </a:stretch>
        </p:blipFill>
        <p:spPr>
          <a:xfrm>
            <a:off x="9025592" y="1778531"/>
            <a:ext cx="5448300" cy="196215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0224620" y="4529174"/>
            <a:ext cx="3695700" cy="2876550"/>
          </a:xfrm>
          <a:prstGeom prst="rect">
            <a:avLst/>
          </a:prstGeom>
          <a:ln>
            <a:solidFill>
              <a:schemeClr val="accent1"/>
            </a:solidFill>
          </a:ln>
        </p:spPr>
      </p:pic>
    </p:spTree>
    <p:extLst>
      <p:ext uri="{BB962C8B-B14F-4D97-AF65-F5344CB8AC3E}">
        <p14:creationId xmlns:p14="http://schemas.microsoft.com/office/powerpoint/2010/main" val="2135325160"/>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283224663"/>
      </p:ext>
    </p:extLst>
  </p:cSld>
  <p:clrMapOvr>
    <a:masterClrMapping/>
  </p:clrMapOvr>
  <p:transition xmlns:p14="http://schemas.microsoft.com/office/powerpoint/2010/mai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6109348" cy="5345953"/>
          </a:xfrm>
        </p:spPr>
        <p:txBody>
          <a:bodyPr/>
          <a:lstStyle/>
          <a:p>
            <a:r>
              <a:rPr lang="en-US" dirty="0" smtClean="0"/>
              <a:t>...but when you get to the page with the calendar (Scan nodes page), click the </a:t>
            </a:r>
            <a:r>
              <a:rPr lang="en-US" b="1" dirty="0" smtClean="0"/>
              <a:t>Recurring</a:t>
            </a:r>
            <a:r>
              <a:rPr lang="en-US" dirty="0" smtClean="0"/>
              <a:t> link and you'll be able to set the recurrence.</a:t>
            </a:r>
          </a:p>
          <a:p>
            <a:endParaRPr lang="en-US" dirty="0"/>
          </a:p>
          <a:p>
            <a:r>
              <a:rPr lang="en-US" dirty="0" smtClean="0"/>
              <a:t>In this example the user is scheduling a scan to run every day at 23:48 UTC.</a:t>
            </a:r>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10700310" y="1255758"/>
            <a:ext cx="3067050" cy="205740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9100110" y="3435442"/>
            <a:ext cx="6267450" cy="4562475"/>
          </a:xfrm>
          <a:prstGeom prst="rect">
            <a:avLst/>
          </a:prstGeom>
          <a:ln>
            <a:solidFill>
              <a:schemeClr val="accent1"/>
            </a:solidFill>
          </a:ln>
        </p:spPr>
      </p:pic>
    </p:spTree>
    <p:extLst>
      <p:ext uri="{BB962C8B-B14F-4D97-AF65-F5344CB8AC3E}">
        <p14:creationId xmlns:p14="http://schemas.microsoft.com/office/powerpoint/2010/main" val="237286712"/>
      </p:ext>
    </p:extLst>
  </p:cSld>
  <p:clrMapOvr>
    <a:masterClrMapping/>
  </p:clrMapOvr>
  <p:transition xmlns:p14="http://schemas.microsoft.com/office/powerpoint/2010/main" spd="med">
    <p:fade/>
  </p:transition>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650039" y="1856198"/>
            <a:ext cx="14694039" cy="5345953"/>
          </a:xfrm>
        </p:spPr>
        <p:txBody>
          <a:bodyPr/>
          <a:lstStyle/>
          <a:p>
            <a:r>
              <a:rPr lang="en-US" dirty="0" smtClean="0"/>
              <a:t>While not necessary, if you ever want to view the Compliance log files while you are scheduling or running a scan, keep in mind </a:t>
            </a:r>
            <a:r>
              <a:rPr lang="en-US" dirty="0"/>
              <a:t>that </a:t>
            </a:r>
            <a:r>
              <a:rPr lang="en-US" dirty="0" smtClean="0"/>
              <a:t>log files use </a:t>
            </a:r>
            <a:r>
              <a:rPr lang="en-US" dirty="0"/>
              <a:t>UTC time instead of your local browser time. </a:t>
            </a:r>
          </a:p>
          <a:p>
            <a:endParaRPr lang="en-US" dirty="0" smtClean="0"/>
          </a:p>
          <a:p>
            <a:r>
              <a:rPr lang="en-US" dirty="0" smtClean="0"/>
              <a:t>To tail those logs, from your Compliance Server you can run:</a:t>
            </a:r>
            <a:br>
              <a:rPr lang="en-US" dirty="0" smtClean="0"/>
            </a:br>
            <a:r>
              <a:rPr lang="en-US" dirty="0" smtClean="0"/>
              <a:t/>
            </a:r>
            <a:br>
              <a:rPr lang="en-US" dirty="0" smtClean="0"/>
            </a:br>
            <a:r>
              <a:rPr lang="en-US" dirty="0" smtClean="0"/>
              <a:t>`sudo </a:t>
            </a:r>
            <a:r>
              <a:rPr lang="en-US" dirty="0"/>
              <a:t>tail -f /</a:t>
            </a:r>
            <a:r>
              <a:rPr lang="en-US" dirty="0" smtClean="0"/>
              <a:t>var/log/chef-compliance/core/current`</a:t>
            </a:r>
          </a:p>
          <a:p>
            <a:endParaRPr lang="en-US" dirty="0"/>
          </a:p>
          <a:p>
            <a:endParaRPr lang="en-US" dirty="0" smtClean="0"/>
          </a:p>
          <a:p>
            <a:endParaRPr lang="en-US" dirty="0"/>
          </a:p>
        </p:txBody>
      </p:sp>
    </p:spTree>
    <p:extLst>
      <p:ext uri="{BB962C8B-B14F-4D97-AF65-F5344CB8AC3E}">
        <p14:creationId xmlns:p14="http://schemas.microsoft.com/office/powerpoint/2010/main" val="3081122757"/>
      </p:ext>
    </p:extLst>
  </p:cSld>
  <p:clrMapOvr>
    <a:masterClrMapping/>
  </p:clrMapOvr>
  <p:transition xmlns:p14="http://schemas.microsoft.com/office/powerpoint/2010/main" spd="med">
    <p:fade/>
  </p:transition>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7939667" y="1856198"/>
            <a:ext cx="8051181" cy="5345953"/>
          </a:xfrm>
          <a:ln>
            <a:solidFill>
              <a:schemeClr val="accent1"/>
            </a:solidFill>
          </a:ln>
        </p:spPr>
        <p:txBody>
          <a:bodyPr/>
          <a:lstStyle/>
          <a:p>
            <a:r>
              <a:rPr lang="en-US" sz="2400" dirty="0"/>
              <a:t>2016-01-12_21:41:16.82603 21:41:16.825 DEB =&gt; Add job: admin/2e48b32c-bd3b-4024-9d15-f3fc82537290  2016-01-12 21:45:00 +0000 UTC  next: </a:t>
            </a:r>
            <a:r>
              <a:rPr lang="en-US" sz="2400" b="1" dirty="0"/>
              <a:t>2016-01-12 21:45:00</a:t>
            </a:r>
            <a:r>
              <a:rPr lang="en-US" sz="2400" dirty="0"/>
              <a:t> +0000 UTC</a:t>
            </a:r>
          </a:p>
          <a:p>
            <a:r>
              <a:rPr lang="en-US" sz="2400" dirty="0"/>
              <a:t>2016-01-12_21:41:16.83327 [GIN] 2016/01/12 - 21:41:16 | 200 |    9.475356ms | 50.170.125.99 |   POST    /owners/admin/jobs</a:t>
            </a:r>
          </a:p>
          <a:p>
            <a:r>
              <a:rPr lang="en-US" sz="2400" dirty="0"/>
              <a:t>2016-01-12_21:41:16.94064 [GIN] 2016/01/12 - 21:41:16 | 200 |    3.283171ms | 50.170.125.99 |   GET     /owners/admin/jobs</a:t>
            </a:r>
          </a:p>
          <a:p>
            <a:endParaRPr lang="en-US" sz="2400" dirty="0"/>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237781" y="1178079"/>
            <a:ext cx="7269221" cy="6650076"/>
          </a:xfrm>
          <a:prstGeom prst="rect">
            <a:avLst/>
          </a:prstGeom>
          <a:ln>
            <a:solidFill>
              <a:schemeClr val="accent1"/>
            </a:solidFill>
          </a:ln>
        </p:spPr>
      </p:pic>
    </p:spTree>
    <p:extLst>
      <p:ext uri="{BB962C8B-B14F-4D97-AF65-F5344CB8AC3E}">
        <p14:creationId xmlns:p14="http://schemas.microsoft.com/office/powerpoint/2010/main" val="2884324086"/>
      </p:ext>
    </p:extLst>
  </p:cSld>
  <p:clrMapOvr>
    <a:masterClrMapping/>
  </p:clrMapOvr>
  <p:transition xmlns:p14="http://schemas.microsoft.com/office/powerpoint/2010/main" spd="med">
    <p:fade/>
  </p:transition>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Deleting Old Jobs</a:t>
            </a:r>
            <a:endParaRPr lang="en-US" dirty="0"/>
          </a:p>
        </p:txBody>
      </p:sp>
      <p:sp>
        <p:nvSpPr>
          <p:cNvPr id="3" name="Subtitle 2"/>
          <p:cNvSpPr>
            <a:spLocks noGrp="1"/>
          </p:cNvSpPr>
          <p:nvPr>
            <p:ph type="subTitle" idx="1"/>
          </p:nvPr>
        </p:nvSpPr>
        <p:spPr>
          <a:xfrm>
            <a:off x="1671638" y="3271838"/>
            <a:ext cx="12319000" cy="4317682"/>
          </a:xfrm>
        </p:spPr>
        <p:txBody>
          <a:bodyPr/>
          <a:lstStyle/>
          <a:p>
            <a:endParaRPr lang="en-US" dirty="0" smtClean="0"/>
          </a:p>
          <a:p>
            <a:r>
              <a:rPr lang="en-US" dirty="0" smtClean="0"/>
              <a:t>The list of old scheduled jobs can grow so you can delete them if you no longer need them.</a:t>
            </a:r>
            <a:endParaRPr lang="en-US" dirty="0"/>
          </a:p>
        </p:txBody>
      </p:sp>
    </p:spTree>
    <p:extLst>
      <p:ext uri="{BB962C8B-B14F-4D97-AF65-F5344CB8AC3E}">
        <p14:creationId xmlns:p14="http://schemas.microsoft.com/office/powerpoint/2010/main" val="5586238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Deleting Jobs</a:t>
            </a:r>
            <a:endParaRPr lang="en-US" dirty="0"/>
          </a:p>
        </p:txBody>
      </p:sp>
      <p:sp>
        <p:nvSpPr>
          <p:cNvPr id="3" name="Text Placeholder 2"/>
          <p:cNvSpPr>
            <a:spLocks noGrp="1"/>
          </p:cNvSpPr>
          <p:nvPr>
            <p:ph type="body" sz="quarter" idx="12"/>
          </p:nvPr>
        </p:nvSpPr>
        <p:spPr>
          <a:xfrm>
            <a:off x="650040" y="1856198"/>
            <a:ext cx="6127278" cy="5345953"/>
          </a:xfrm>
        </p:spPr>
        <p:txBody>
          <a:bodyPr/>
          <a:lstStyle/>
          <a:p>
            <a:r>
              <a:rPr lang="en-US" dirty="0" smtClean="0"/>
              <a:t>To delete an old job, from the Jobs tab, click a job...</a:t>
            </a:r>
          </a:p>
          <a:p>
            <a:endParaRPr lang="en-US" dirty="0"/>
          </a:p>
          <a:p>
            <a:r>
              <a:rPr lang="en-US" dirty="0" smtClean="0"/>
              <a:t>...and from the resulting page, click the </a:t>
            </a:r>
            <a:r>
              <a:rPr lang="en-US" b="1" dirty="0" smtClean="0"/>
              <a:t>Delete</a:t>
            </a:r>
            <a:r>
              <a:rPr lang="en-US" dirty="0" smtClean="0"/>
              <a:t> button.</a:t>
            </a:r>
          </a:p>
          <a:p>
            <a:endParaRPr lang="en-US" dirty="0"/>
          </a:p>
        </p:txBody>
      </p:sp>
      <p:pic>
        <p:nvPicPr>
          <p:cNvPr id="4" name="Picture 3"/>
          <p:cNvPicPr>
            <a:picLocks noChangeAspect="1"/>
          </p:cNvPicPr>
          <p:nvPr/>
        </p:nvPicPr>
        <p:blipFill>
          <a:blip r:embed="rId3"/>
          <a:stretch>
            <a:fillRect/>
          </a:stretch>
        </p:blipFill>
        <p:spPr>
          <a:xfrm>
            <a:off x="7957405" y="1448920"/>
            <a:ext cx="7051567" cy="2872067"/>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625968" y="4636432"/>
            <a:ext cx="5248275" cy="3190875"/>
          </a:xfrm>
          <a:prstGeom prst="rect">
            <a:avLst/>
          </a:prstGeom>
          <a:ln>
            <a:solidFill>
              <a:schemeClr val="accent1"/>
            </a:solidFill>
          </a:ln>
        </p:spPr>
      </p:pic>
    </p:spTree>
    <p:extLst>
      <p:ext uri="{BB962C8B-B14F-4D97-AF65-F5344CB8AC3E}">
        <p14:creationId xmlns:p14="http://schemas.microsoft.com/office/powerpoint/2010/main" val="240741950"/>
      </p:ext>
    </p:extLst>
  </p:cSld>
  <p:clrMapOvr>
    <a:masterClrMapping/>
  </p:clrMapOvr>
  <p:transition xmlns:p14="http://schemas.microsoft.com/office/powerpoint/2010/main" spd="med">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228296"/>
            <a:ext cx="12319000" cy="4317682"/>
          </a:xfrm>
        </p:spPr>
        <p:txBody>
          <a:bodyPr/>
          <a:lstStyle/>
          <a:p>
            <a:r>
              <a:rPr lang="en-US" dirty="0" smtClean="0"/>
              <a:t>The results of all of your scans are available via the Reports tab.</a:t>
            </a:r>
          </a:p>
          <a:p>
            <a:endParaRPr lang="en-US" dirty="0"/>
          </a:p>
          <a:p>
            <a:r>
              <a:rPr lang="en-US" dirty="0" smtClean="0"/>
              <a:t>As of this writing, </a:t>
            </a:r>
            <a:r>
              <a:rPr lang="en-US" dirty="0"/>
              <a:t>JSON-based exporting </a:t>
            </a:r>
            <a:r>
              <a:rPr lang="en-US" dirty="0" smtClean="0"/>
              <a:t>of reports is supported.</a:t>
            </a:r>
          </a:p>
          <a:p>
            <a:endParaRPr lang="en-US" dirty="0"/>
          </a:p>
        </p:txBody>
      </p:sp>
      <p:pic>
        <p:nvPicPr>
          <p:cNvPr id="4" name="Picture 3"/>
          <p:cNvPicPr>
            <a:picLocks noChangeAspect="1"/>
          </p:cNvPicPr>
          <p:nvPr/>
        </p:nvPicPr>
        <p:blipFill>
          <a:blip r:embed="rId3"/>
          <a:stretch>
            <a:fillRect/>
          </a:stretch>
        </p:blipFill>
        <p:spPr>
          <a:xfrm>
            <a:off x="2022652" y="5342365"/>
            <a:ext cx="12210696" cy="2576568"/>
          </a:xfrm>
          <a:prstGeom prst="rect">
            <a:avLst/>
          </a:prstGeom>
          <a:ln>
            <a:solidFill>
              <a:schemeClr val="accent1"/>
            </a:solidFill>
          </a:ln>
        </p:spPr>
      </p:pic>
    </p:spTree>
    <p:extLst>
      <p:ext uri="{BB962C8B-B14F-4D97-AF65-F5344CB8AC3E}">
        <p14:creationId xmlns:p14="http://schemas.microsoft.com/office/powerpoint/2010/main" val="2681961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188540"/>
            <a:ext cx="12319000" cy="3033356"/>
          </a:xfrm>
        </p:spPr>
        <p:txBody>
          <a:bodyPr/>
          <a:lstStyle/>
          <a:p>
            <a:r>
              <a:rPr lang="en-US" dirty="0" smtClean="0"/>
              <a:t>You can also export a compliance report as a PDF.</a:t>
            </a:r>
          </a:p>
          <a:p>
            <a:endParaRPr lang="en-US" dirty="0"/>
          </a:p>
          <a:p>
            <a:r>
              <a:rPr lang="en-US" dirty="0" smtClean="0"/>
              <a:t>In the near future, Chef Compliance will also support exporting reports to Excel and sending to an email</a:t>
            </a:r>
            <a:r>
              <a:rPr lang="en-US" dirty="0"/>
              <a:t> </a:t>
            </a:r>
            <a:r>
              <a:rPr lang="en-US" dirty="0" smtClean="0"/>
              <a:t>recipient.</a:t>
            </a:r>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4214191" y="5278458"/>
            <a:ext cx="8089177" cy="2740015"/>
          </a:xfrm>
          <a:prstGeom prst="rect">
            <a:avLst/>
          </a:prstGeom>
          <a:ln>
            <a:solidFill>
              <a:schemeClr val="accent1"/>
            </a:solidFill>
          </a:ln>
        </p:spPr>
      </p:pic>
    </p:spTree>
    <p:extLst>
      <p:ext uri="{BB962C8B-B14F-4D97-AF65-F5344CB8AC3E}">
        <p14:creationId xmlns:p14="http://schemas.microsoft.com/office/powerpoint/2010/main" val="2542785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21998193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smtClean="0"/>
              <a:t>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3212886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1207733"/>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Installing Chef </a:t>
            </a:r>
            <a:r>
              <a:rPr lang="en-US" dirty="0" smtClean="0"/>
              <a:t>Compliance</a:t>
            </a:r>
            <a:endParaRPr lang="en-US" dirty="0"/>
          </a:p>
        </p:txBody>
      </p:sp>
      <p:sp>
        <p:nvSpPr>
          <p:cNvPr id="3" name="Text Placeholder 2"/>
          <p:cNvSpPr>
            <a:spLocks noGrp="1"/>
          </p:cNvSpPr>
          <p:nvPr>
            <p:ph type="body" sz="quarter" idx="10"/>
          </p:nvPr>
        </p:nvSpPr>
        <p:spPr>
          <a:xfrm>
            <a:off x="3013752" y="4000500"/>
            <a:ext cx="10972800" cy="489962"/>
          </a:xfrm>
        </p:spPr>
        <p:txBody>
          <a:bodyPr/>
          <a:lstStyle/>
          <a:p>
            <a:r>
              <a:rPr lang="en-US" dirty="0" smtClean="0"/>
              <a:t>Installing a Standalone Chef Compliance Server</a:t>
            </a:r>
            <a:endParaRPr lang="en-US" dirty="0"/>
          </a:p>
        </p:txBody>
      </p:sp>
    </p:spTree>
    <p:extLst>
      <p:ext uri="{BB962C8B-B14F-4D97-AF65-F5344CB8AC3E}">
        <p14:creationId xmlns:p14="http://schemas.microsoft.com/office/powerpoint/2010/main" val="7097451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smtClean="0"/>
              <a:t>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3391693"/>
      </p:ext>
    </p:extLst>
  </p:cSld>
  <p:clrMapOvr>
    <a:masterClrMapping/>
  </p:clrMapOvr>
  <p:transition xmlns:p14="http://schemas.microsoft.com/office/powerpoint/2010/main" spd="med">
    <p:fade/>
  </p:transition>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1690841176"/>
      </p:ext>
    </p:extLst>
  </p:cSld>
  <p:clrMapOvr>
    <a:masterClrMapping/>
  </p:clrMapOvr>
  <p:transition xmlns:p14="http://schemas.microsoft.com/office/powerpoint/2010/main" spd="med">
    <p:fade/>
  </p:transition>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t>
            </a:r>
            <a:r>
              <a:rPr lang="en-US" dirty="0" smtClean="0"/>
              <a:t>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4210152335"/>
      </p:ext>
    </p:extLst>
  </p:cSld>
  <p:clrMapOvr>
    <a:masterClrMapping/>
  </p:clrMapOvr>
  <p:transition xmlns:p14="http://schemas.microsoft.com/office/powerpoint/2010/main" spd="med">
    <p:fade/>
  </p:transition>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SD: My internal notes below to be deleted.</a:t>
            </a:r>
          </a:p>
          <a:p>
            <a:r>
              <a:rPr lang="en-US" dirty="0" smtClean="0"/>
              <a:t>TBD: Need to test PDF export on Mac.</a:t>
            </a:r>
            <a:endParaRPr lang="en-US" dirty="0"/>
          </a:p>
        </p:txBody>
      </p:sp>
    </p:spTree>
    <p:extLst>
      <p:ext uri="{BB962C8B-B14F-4D97-AF65-F5344CB8AC3E}">
        <p14:creationId xmlns:p14="http://schemas.microsoft.com/office/powerpoint/2010/main" val="4892490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407098840"/>
      </p:ext>
    </p:extLst>
  </p:cSld>
  <p:clrMapOvr>
    <a:masterClrMapping/>
  </p:clrMapOvr>
  <p:transition xmlns:p14="http://schemas.microsoft.com/office/powerpoint/2010/main" spd="med">
    <p:fade/>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702889002"/>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Chef </a:t>
            </a:r>
            <a:r>
              <a:rPr lang="en-US" dirty="0" smtClean="0"/>
              <a:t>Compliance</a:t>
            </a:r>
            <a:endParaRPr lang="en-US" dirty="0"/>
          </a:p>
        </p:txBody>
      </p:sp>
      <p:sp>
        <p:nvSpPr>
          <p:cNvPr id="3" name="Text Placeholder 2"/>
          <p:cNvSpPr>
            <a:spLocks noGrp="1"/>
          </p:cNvSpPr>
          <p:nvPr>
            <p:ph type="body" sz="quarter" idx="10"/>
          </p:nvPr>
        </p:nvSpPr>
        <p:spPr>
          <a:xfrm>
            <a:off x="3013752" y="4000500"/>
            <a:ext cx="10972800" cy="512909"/>
          </a:xfrm>
        </p:spPr>
        <p:txBody>
          <a:bodyPr/>
          <a:lstStyle/>
          <a:p>
            <a:endParaRPr lang="en-US" dirty="0"/>
          </a:p>
        </p:txBody>
      </p:sp>
    </p:spTree>
    <p:extLst>
      <p:ext uri="{BB962C8B-B14F-4D97-AF65-F5344CB8AC3E}">
        <p14:creationId xmlns:p14="http://schemas.microsoft.com/office/powerpoint/2010/main" val="1478629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Install the Chef Compliance server.</a:t>
            </a:r>
          </a:p>
          <a:p>
            <a:pPr marL="457200" indent="-457200">
              <a:buFont typeface="Wingdings" charset="2"/>
              <a:buChar char="Ø"/>
            </a:pPr>
            <a:r>
              <a:rPr lang="en-US" dirty="0" smtClean="0"/>
              <a:t>Perform initial configuration of the Compliance server.</a:t>
            </a:r>
          </a:p>
          <a:p>
            <a:pPr marL="457200" indent="-457200">
              <a:buFont typeface="Wingdings" charset="2"/>
              <a:buChar char="Ø"/>
            </a:pPr>
            <a:r>
              <a:rPr lang="en-US" dirty="0" smtClean="0"/>
              <a:t>Launch the Compliance Web UI.</a:t>
            </a:r>
            <a:endParaRPr lang="en-US" dirty="0" smtClean="0"/>
          </a:p>
        </p:txBody>
      </p:sp>
    </p:spTree>
    <p:extLst>
      <p:ext uri="{BB962C8B-B14F-4D97-AF65-F5344CB8AC3E}">
        <p14:creationId xmlns:p14="http://schemas.microsoft.com/office/powerpoint/2010/main" val="333391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Perform initial configuration of the Compliance server.</a:t>
            </a:r>
          </a:p>
          <a:p>
            <a:pPr marL="457200" indent="-457200">
              <a:buFont typeface="Wingdings" charset="2"/>
              <a:buChar char="Ø"/>
            </a:pPr>
            <a:r>
              <a:rPr lang="en-US" dirty="0" smtClean="0"/>
              <a:t>Launch the Compliance Web UI.</a:t>
            </a:r>
            <a:endParaRPr lang="en-US" dirty="0" smtClean="0"/>
          </a:p>
        </p:txBody>
      </p:sp>
    </p:spTree>
    <p:extLst>
      <p:ext uri="{BB962C8B-B14F-4D97-AF65-F5344CB8AC3E}">
        <p14:creationId xmlns:p14="http://schemas.microsoft.com/office/powerpoint/2010/main" val="1620483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Installation Options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install the Chef Compliance server as </a:t>
            </a:r>
            <a:r>
              <a:rPr lang="en-US" dirty="0" smtClean="0"/>
              <a:t>a an </a:t>
            </a:r>
            <a:r>
              <a:rPr lang="en-US" dirty="0"/>
              <a:t>Amazon Machine Images (AMI) </a:t>
            </a:r>
            <a:r>
              <a:rPr lang="en-US" dirty="0" smtClean="0"/>
              <a:t>instance</a:t>
            </a:r>
            <a:r>
              <a:rPr lang="en-US" dirty="0"/>
              <a:t> </a:t>
            </a:r>
            <a:r>
              <a:rPr lang="en-US" dirty="0" smtClean="0"/>
              <a:t>or as a </a:t>
            </a:r>
            <a:r>
              <a:rPr lang="en-US" dirty="0"/>
              <a:t>Standalone </a:t>
            </a:r>
            <a:r>
              <a:rPr lang="en-US" dirty="0" smtClean="0"/>
              <a:t>installation.</a:t>
            </a:r>
          </a:p>
          <a:p>
            <a:endParaRPr lang="en-US" dirty="0"/>
          </a:p>
          <a:p>
            <a:r>
              <a:rPr lang="en-US" dirty="0"/>
              <a:t>The standalone installation of Chef Compliance server creates a working installation on a single server. </a:t>
            </a:r>
            <a:endParaRPr lang="en-US" dirty="0" smtClean="0"/>
          </a:p>
          <a:p>
            <a:endParaRPr lang="en-US" dirty="0"/>
          </a:p>
          <a:p>
            <a:r>
              <a:rPr lang="en-US" dirty="0" smtClean="0"/>
              <a:t>In this course we will use the most common method--the Standalone method.</a:t>
            </a:r>
            <a:endParaRPr lang="en-US" dirty="0"/>
          </a:p>
        </p:txBody>
      </p:sp>
    </p:spTree>
    <p:extLst>
      <p:ext uri="{BB962C8B-B14F-4D97-AF65-F5344CB8AC3E}">
        <p14:creationId xmlns:p14="http://schemas.microsoft.com/office/powerpoint/2010/main" val="660940088"/>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fontScale="90000"/>
          </a:bodyPr>
          <a:lstStyle/>
          <a:p>
            <a:r>
              <a:rPr lang="en-US" dirty="0" smtClean="0"/>
              <a:t>Group Exercise</a:t>
            </a:r>
            <a:br>
              <a:rPr lang="en-US" dirty="0" smtClean="0"/>
            </a:br>
            <a:r>
              <a:rPr lang="en-US" dirty="0" smtClean="0"/>
              <a:t>Standalone </a:t>
            </a:r>
            <a:r>
              <a:rPr lang="en-US" dirty="0"/>
              <a:t>Installation</a:t>
            </a:r>
          </a:p>
        </p:txBody>
      </p:sp>
      <p:sp>
        <p:nvSpPr>
          <p:cNvPr id="3" name="Content Placeholder 2"/>
          <p:cNvSpPr>
            <a:spLocks noGrp="1"/>
          </p:cNvSpPr>
          <p:nvPr>
            <p:ph sz="quarter" idx="11"/>
          </p:nvPr>
        </p:nvSpPr>
        <p:spPr/>
        <p:txBody>
          <a:bodyPr/>
          <a:lstStyle/>
          <a:p>
            <a:r>
              <a:rPr lang="en-US" dirty="0"/>
              <a:t>Standalone Installation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ssh into your Compliance Server node</a:t>
            </a:r>
          </a:p>
          <a:p>
            <a:pPr marL="342900" indent="-342900">
              <a:buFont typeface="Wingdings" panose="05000000000000000000" pitchFamily="2" charset="2"/>
              <a:buChar char="q"/>
            </a:pPr>
            <a:r>
              <a:rPr lang="en-US" dirty="0" smtClean="0"/>
              <a:t>Download </a:t>
            </a:r>
            <a:r>
              <a:rPr lang="en-US" dirty="0"/>
              <a:t>a</a:t>
            </a:r>
            <a:r>
              <a:rPr lang="en-US" dirty="0" smtClean="0"/>
              <a:t>nd install the chef-compliance-</a:t>
            </a:r>
            <a:r>
              <a:rPr lang="en-US" i="1" dirty="0" smtClean="0"/>
              <a:t>x</a:t>
            </a:r>
            <a:r>
              <a:rPr lang="en-US" dirty="0" smtClean="0"/>
              <a:t> package on your node</a:t>
            </a:r>
          </a:p>
          <a:p>
            <a:pPr marL="342900" indent="-342900">
              <a:buFont typeface="Wingdings" panose="05000000000000000000" pitchFamily="2" charset="2"/>
              <a:buChar char="q"/>
            </a:pPr>
            <a:r>
              <a:rPr lang="en-US" dirty="0" smtClean="0"/>
              <a:t>Use chef-compliance-</a:t>
            </a:r>
            <a:r>
              <a:rPr lang="en-US" dirty="0" err="1" smtClean="0"/>
              <a:t>ctl</a:t>
            </a:r>
            <a:r>
              <a:rPr lang="en-US" dirty="0" smtClean="0"/>
              <a:t> to initially configure Chef Compliance server</a:t>
            </a:r>
          </a:p>
          <a:p>
            <a:pPr marL="342900" indent="-342900">
              <a:buFont typeface="Wingdings" panose="05000000000000000000" pitchFamily="2" charset="2"/>
              <a:buChar char="q"/>
            </a:pPr>
            <a:r>
              <a:rPr lang="en-US" dirty="0" smtClean="0"/>
              <a:t>Run the Compliance Web UI </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593247219"/>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856198"/>
            <a:ext cx="5865060" cy="5345953"/>
          </a:xfrm>
        </p:spPr>
        <p:txBody>
          <a:bodyPr/>
          <a:lstStyle/>
          <a:p>
            <a:pPr marL="457200" indent="-457200">
              <a:buFont typeface="Arial" panose="020B0604020202020204" pitchFamily="34" charset="0"/>
              <a:buChar char="•"/>
            </a:pPr>
            <a:r>
              <a:rPr lang="en-US" dirty="0" smtClean="0"/>
              <a:t>ssh into the node you want to install the Compliance server on. </a:t>
            </a:r>
          </a:p>
          <a:p>
            <a:pPr lvl="1"/>
            <a:r>
              <a:rPr lang="en-US" dirty="0" smtClean="0"/>
              <a:t>Here is an example of using Putty to do so.</a:t>
            </a:r>
            <a:endParaRPr lang="en-US" dirty="0"/>
          </a:p>
        </p:txBody>
      </p:sp>
      <p:pic>
        <p:nvPicPr>
          <p:cNvPr id="6" name="Picture 5"/>
          <p:cNvPicPr>
            <a:picLocks noChangeAspect="1"/>
          </p:cNvPicPr>
          <p:nvPr/>
        </p:nvPicPr>
        <p:blipFill>
          <a:blip r:embed="rId3"/>
          <a:stretch>
            <a:fillRect/>
          </a:stretch>
        </p:blipFill>
        <p:spPr>
          <a:xfrm>
            <a:off x="10570032" y="232755"/>
            <a:ext cx="5324963" cy="7860659"/>
          </a:xfrm>
          <a:prstGeom prst="rect">
            <a:avLst/>
          </a:prstGeom>
          <a:ln>
            <a:solidFill>
              <a:schemeClr val="accent1"/>
            </a:solidFill>
          </a:ln>
        </p:spPr>
      </p:pic>
    </p:spTree>
    <p:extLst>
      <p:ext uri="{BB962C8B-B14F-4D97-AF65-F5344CB8AC3E}">
        <p14:creationId xmlns:p14="http://schemas.microsoft.com/office/powerpoint/2010/main" val="1184359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Install </a:t>
            </a:r>
            <a:r>
              <a:rPr lang="en-US" dirty="0"/>
              <a:t>and initially configure 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create and </a:t>
            </a:r>
            <a:r>
              <a:rPr lang="en-US" dirty="0" smtClean="0"/>
              <a:t>modify and test </a:t>
            </a:r>
            <a:r>
              <a:rPr lang="en-US" dirty="0"/>
              <a:t>Chef Compliance </a:t>
            </a:r>
            <a:r>
              <a:rPr lang="en-US" dirty="0" smtClean="0"/>
              <a:t>profiles.</a:t>
            </a:r>
            <a:endParaRPr lang="en-US" dirty="0"/>
          </a:p>
          <a:p>
            <a:endParaRPr lang="en-US" sz="2400" b="1" dirty="0" smtClean="0"/>
          </a:p>
          <a:p>
            <a:r>
              <a:rPr lang="en-US" sz="2400" b="1" dirty="0" smtClean="0"/>
              <a:t>Note</a:t>
            </a:r>
            <a:r>
              <a:rPr lang="en-US" sz="2400" dirty="0"/>
              <a:t>: You should have attended at least Chef Essentials, Chef Fundamentals or have equivalent Chef experience prior to attending this course.</a:t>
            </a:r>
          </a:p>
          <a:p>
            <a:pPr marL="457200" indent="-457200">
              <a:buFont typeface="Wingdings" charset="2"/>
              <a:buChar char="Ø"/>
            </a:pPr>
            <a:endParaRPr lang="en-US" dirty="0"/>
          </a:p>
        </p:txBody>
      </p:sp>
    </p:spTree>
    <p:extLst>
      <p:ext uri="{BB962C8B-B14F-4D97-AF65-F5344CB8AC3E}">
        <p14:creationId xmlns:p14="http://schemas.microsoft.com/office/powerpoint/2010/main" val="3816834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673318"/>
            <a:ext cx="15605960" cy="5345953"/>
          </a:xfrm>
        </p:spPr>
        <p:txBody>
          <a:bodyPr/>
          <a:lstStyle/>
          <a:p>
            <a:pPr marL="457200" indent="-457200">
              <a:buFont typeface="Arial" panose="020B0604020202020204" pitchFamily="34" charset="0"/>
              <a:buChar char="•"/>
            </a:pPr>
            <a:r>
              <a:rPr lang="en-US" dirty="0" smtClean="0"/>
              <a:t>From your local laptop, use a web browser to navigate to </a:t>
            </a:r>
            <a:r>
              <a:rPr lang="en-US" dirty="0" smtClean="0">
                <a:hlinkClick r:id="rId3"/>
              </a:rPr>
              <a:t>https</a:t>
            </a:r>
            <a:r>
              <a:rPr lang="en-US" dirty="0">
                <a:hlinkClick r:id="rId3"/>
              </a:rPr>
              <a:t>://downloads.chef.io/compliance</a:t>
            </a:r>
            <a:r>
              <a:rPr lang="en-US" dirty="0" smtClean="0">
                <a:hlinkClick r:id="rId3"/>
              </a:rPr>
              <a:t>/</a:t>
            </a:r>
            <a:r>
              <a:rPr lang="en-US" dirty="0" smtClean="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4"/>
          <a:stretch>
            <a:fillRect/>
          </a:stretch>
        </p:blipFill>
        <p:spPr>
          <a:xfrm>
            <a:off x="3688765" y="3009806"/>
            <a:ext cx="8878470" cy="5043391"/>
          </a:xfrm>
          <a:prstGeom prst="rect">
            <a:avLst/>
          </a:prstGeom>
          <a:ln>
            <a:solidFill>
              <a:schemeClr val="accent1"/>
            </a:solidFill>
          </a:ln>
        </p:spPr>
      </p:pic>
    </p:spTree>
    <p:extLst>
      <p:ext uri="{BB962C8B-B14F-4D97-AF65-F5344CB8AC3E}">
        <p14:creationId xmlns:p14="http://schemas.microsoft.com/office/powerpoint/2010/main" val="3986547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559018"/>
            <a:ext cx="14300400" cy="5345953"/>
          </a:xfrm>
        </p:spPr>
        <p:txBody>
          <a:bodyPr/>
          <a:lstStyle/>
          <a:p>
            <a:pPr marL="457200" indent="-457200">
              <a:buFont typeface="Arial" panose="020B0604020202020204" pitchFamily="34" charset="0"/>
              <a:buChar char="•"/>
            </a:pPr>
            <a:r>
              <a:rPr lang="en-US" dirty="0" smtClean="0"/>
              <a:t>From the resulting web page, click the Red Had Linux link and then highlight and copy the URL for the </a:t>
            </a:r>
            <a:r>
              <a:rPr lang="en-US" b="1" dirty="0"/>
              <a:t>Red Hat Enterprise Linux </a:t>
            </a:r>
            <a:r>
              <a:rPr lang="en-US" b="1" dirty="0" smtClean="0"/>
              <a:t>6</a:t>
            </a:r>
            <a:r>
              <a:rPr lang="en-US" dirty="0"/>
              <a:t> </a:t>
            </a:r>
            <a:r>
              <a:rPr lang="en-US" dirty="0" smtClean="0"/>
              <a:t>version. </a:t>
            </a:r>
            <a:r>
              <a:rPr lang="en-US" u="sng" dirty="0" smtClean="0"/>
              <a:t>Do not </a:t>
            </a:r>
            <a:r>
              <a:rPr lang="en-US" dirty="0" smtClean="0"/>
              <a:t>click the Download button.</a:t>
            </a: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528201" y="3131820"/>
            <a:ext cx="15199599" cy="4953074"/>
          </a:xfrm>
          <a:prstGeom prst="rect">
            <a:avLst/>
          </a:prstGeom>
          <a:ln>
            <a:solidFill>
              <a:schemeClr val="accent1"/>
            </a:solidFill>
          </a:ln>
        </p:spPr>
      </p:pic>
    </p:spTree>
    <p:extLst>
      <p:ext uri="{BB962C8B-B14F-4D97-AF65-F5344CB8AC3E}">
        <p14:creationId xmlns:p14="http://schemas.microsoft.com/office/powerpoint/2010/main" val="485743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55269"/>
            <a:ext cx="14423693" cy="4901960"/>
          </a:xfrm>
        </p:spPr>
        <p:txBody>
          <a:bodyPr/>
          <a:lstStyle/>
          <a:p>
            <a:pPr defTabSz="1217613" fontAlgn="base">
              <a:lnSpc>
                <a:spcPct val="90000"/>
              </a:lnSpc>
              <a:spcBef>
                <a:spcPct val="30000"/>
              </a:spcBef>
              <a:spcAft>
                <a:spcPts val="450"/>
              </a:spcAft>
              <a:buSzTx/>
              <a:defRPr/>
            </a:pPr>
            <a:r>
              <a:rPr lang="en-US" dirty="0" smtClean="0"/>
              <a:t>Retrieving </a:t>
            </a:r>
            <a:r>
              <a:rPr lang="en-US" dirty="0"/>
              <a:t>https://</a:t>
            </a:r>
            <a:r>
              <a:rPr lang="en-US" dirty="0" smtClean="0"/>
              <a:t>packagecloud.io/chef/stable/packages/el/6/chef-compliance-0.9.5-2.el6.x86_64.rpm/download</a:t>
            </a:r>
            <a:endParaRPr lang="en-US" dirty="0"/>
          </a:p>
          <a:p>
            <a:pPr defTabSz="1217613" fontAlgn="base">
              <a:lnSpc>
                <a:spcPct val="90000"/>
              </a:lnSpc>
              <a:spcBef>
                <a:spcPct val="30000"/>
              </a:spcBef>
              <a:spcAft>
                <a:spcPts val="450"/>
              </a:spcAft>
              <a:buSzTx/>
              <a:defRPr/>
            </a:pPr>
            <a:endParaRPr lang="en-US" dirty="0"/>
          </a:p>
          <a:p>
            <a:pPr defTabSz="1217613" fontAlgn="base">
              <a:lnSpc>
                <a:spcPct val="90000"/>
              </a:lnSpc>
              <a:spcBef>
                <a:spcPct val="30000"/>
              </a:spcBef>
              <a:spcAft>
                <a:spcPts val="450"/>
              </a:spcAft>
              <a:buSzTx/>
              <a:defRPr/>
            </a:pPr>
            <a:r>
              <a:rPr lang="en-US" dirty="0"/>
              <a:t>warning: /var/</a:t>
            </a:r>
            <a:r>
              <a:rPr lang="en-US" dirty="0" err="1"/>
              <a:t>tmp</a:t>
            </a:r>
            <a:r>
              <a:rPr lang="en-US" dirty="0"/>
              <a:t>/rpm-tmp.4Mgmgw: Header V4 </a:t>
            </a:r>
            <a:r>
              <a:rPr lang="en-US" dirty="0" smtClean="0"/>
              <a:t>DSA/SHA2 </a:t>
            </a:r>
            <a:r>
              <a:rPr lang="en-US" dirty="0"/>
              <a:t>Signature, key ID 83ef826a: NOKEY</a:t>
            </a:r>
          </a:p>
          <a:p>
            <a:pPr defTabSz="1217613" fontAlgn="base">
              <a:lnSpc>
                <a:spcPct val="90000"/>
              </a:lnSpc>
              <a:spcBef>
                <a:spcPct val="30000"/>
              </a:spcBef>
              <a:spcAft>
                <a:spcPts val="450"/>
              </a:spcAft>
              <a:buSzTx/>
              <a:defRPr/>
            </a:pPr>
            <a:r>
              <a:rPr lang="en-US" dirty="0"/>
              <a:t>Preparing...                ########################################### </a:t>
            </a:r>
            <a:r>
              <a:rPr lang="en-US" dirty="0" smtClean="0"/>
              <a:t>[200</a:t>
            </a:r>
            <a:r>
              <a:rPr lang="en-US" dirty="0"/>
              <a:t>%]</a:t>
            </a:r>
          </a:p>
          <a:p>
            <a:pPr defTabSz="1217613" fontAlgn="base">
              <a:lnSpc>
                <a:spcPct val="90000"/>
              </a:lnSpc>
              <a:spcBef>
                <a:spcPct val="30000"/>
              </a:spcBef>
              <a:spcAft>
                <a:spcPts val="450"/>
              </a:spcAft>
              <a:buSzTx/>
              <a:defRPr/>
            </a:pPr>
            <a:r>
              <a:rPr lang="en-US" dirty="0"/>
              <a:t>You're about to install chef-compliance!</a:t>
            </a:r>
          </a:p>
          <a:p>
            <a:pPr defTabSz="1217613" fontAlgn="base">
              <a:lnSpc>
                <a:spcPct val="90000"/>
              </a:lnSpc>
              <a:spcBef>
                <a:spcPct val="30000"/>
              </a:spcBef>
              <a:spcAft>
                <a:spcPts val="450"/>
              </a:spcAft>
              <a:buSzTx/>
              <a:defRPr/>
            </a:pPr>
            <a:r>
              <a:rPr lang="en-US" dirty="0"/>
              <a:t>   </a:t>
            </a:r>
            <a:r>
              <a:rPr lang="en-US" dirty="0" smtClean="0"/>
              <a:t>2:chef-compliance        </a:t>
            </a:r>
            <a:r>
              <a:rPr lang="en-US" dirty="0"/>
              <a:t>########################################### </a:t>
            </a:r>
            <a:r>
              <a:rPr lang="en-US" dirty="0" smtClean="0"/>
              <a:t>[200</a:t>
            </a:r>
            <a:r>
              <a:rPr lang="en-US" dirty="0"/>
              <a:t>%]</a:t>
            </a:r>
          </a:p>
        </p:txBody>
      </p:sp>
      <p:sp>
        <p:nvSpPr>
          <p:cNvPr id="3" name="Text Placeholder 2"/>
          <p:cNvSpPr>
            <a:spLocks noGrp="1"/>
          </p:cNvSpPr>
          <p:nvPr>
            <p:ph type="body" sz="quarter" idx="11"/>
          </p:nvPr>
        </p:nvSpPr>
        <p:spPr>
          <a:xfrm>
            <a:off x="1121104" y="1239874"/>
            <a:ext cx="14422528" cy="1600604"/>
          </a:xfrm>
        </p:spPr>
        <p:txBody>
          <a:bodyPr/>
          <a:lstStyle/>
          <a:p>
            <a:r>
              <a:rPr lang="en-US" dirty="0" smtClean="0"/>
              <a:t>$ sudo </a:t>
            </a:r>
            <a:r>
              <a:rPr lang="en-US" dirty="0"/>
              <a:t>rpm -</a:t>
            </a:r>
            <a:r>
              <a:rPr lang="en-US" dirty="0" err="1" smtClean="0"/>
              <a:t>Uvh</a:t>
            </a:r>
            <a:r>
              <a:rPr lang="en-US" dirty="0"/>
              <a:t> </a:t>
            </a:r>
            <a:r>
              <a:rPr lang="en-US" dirty="0" smtClean="0"/>
              <a:t>https</a:t>
            </a:r>
            <a:r>
              <a:rPr lang="en-US" dirty="0"/>
              <a:t>://</a:t>
            </a:r>
            <a:r>
              <a:rPr lang="en-US" dirty="0" smtClean="0"/>
              <a:t>packagecloud.io/chef/stable/packages/el/6/chef-compliance-0.9.5-2.el</a:t>
            </a:r>
            <a:r>
              <a:rPr lang="en-US" i="1" dirty="0" smtClean="0">
                <a:solidFill>
                  <a:srgbClr val="FF0000"/>
                </a:solidFill>
              </a:rPr>
              <a:t>X</a:t>
            </a:r>
            <a:r>
              <a:rPr lang="en-US" dirty="0" smtClean="0"/>
              <a:t>.x86_64.rpm/download</a:t>
            </a:r>
            <a:endParaRPr lang="en-US" dirty="0"/>
          </a:p>
        </p:txBody>
      </p:sp>
      <p:sp>
        <p:nvSpPr>
          <p:cNvPr id="5" name="Title 4"/>
          <p:cNvSpPr>
            <a:spLocks noGrp="1"/>
          </p:cNvSpPr>
          <p:nvPr>
            <p:ph type="title"/>
          </p:nvPr>
        </p:nvSpPr>
        <p:spPr/>
        <p:txBody>
          <a:bodyPr>
            <a:normAutofit fontScale="90000"/>
          </a:bodyPr>
          <a:lstStyle/>
          <a:p>
            <a:r>
              <a:rPr lang="en-US" dirty="0"/>
              <a:t>GE: </a:t>
            </a:r>
            <a:r>
              <a:rPr lang="en-US" dirty="0" smtClean="0"/>
              <a:t>Install and Install Compliance Package</a:t>
            </a:r>
            <a:endParaRPr lang="en-US" dirty="0"/>
          </a:p>
        </p:txBody>
      </p:sp>
    </p:spTree>
    <p:extLst>
      <p:ext uri="{BB962C8B-B14F-4D97-AF65-F5344CB8AC3E}">
        <p14:creationId xmlns:p14="http://schemas.microsoft.com/office/powerpoint/2010/main" val="2712836347"/>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p>
          <a:p>
            <a:r>
              <a:rPr lang="en-US" dirty="0" smtClean="0"/>
              <a:t>- </a:t>
            </a:r>
            <a:r>
              <a:rPr lang="en-US" dirty="0"/>
              <a:t>change mode from '' to '0644'</a:t>
            </a:r>
          </a:p>
          <a:p>
            <a:r>
              <a:rPr lang="en-US" dirty="0"/>
              <a:t>Recipe: </a:t>
            </a:r>
            <a:r>
              <a:rPr lang="en-US" dirty="0" err="1"/>
              <a:t>sysctl</a:t>
            </a:r>
            <a:r>
              <a:rPr lang="en-US" dirty="0"/>
              <a:t>::service</a:t>
            </a:r>
          </a:p>
          <a:p>
            <a:r>
              <a:rPr lang="en-US" dirty="0"/>
              <a:t>  * service[</a:t>
            </a:r>
            <a:r>
              <a:rPr lang="en-US" dirty="0" err="1"/>
              <a:t>procps</a:t>
            </a:r>
            <a:r>
              <a:rPr lang="en-US" dirty="0"/>
              <a:t>] action start</a:t>
            </a:r>
          </a:p>
          <a:p>
            <a:r>
              <a:rPr lang="en-US" dirty="0"/>
              <a:t>    - start service service[</a:t>
            </a:r>
            <a:r>
              <a:rPr lang="en-US" dirty="0" err="1"/>
              <a:t>procps</a:t>
            </a:r>
            <a:r>
              <a:rPr lang="en-US" dirty="0"/>
              <a:t>]</a:t>
            </a:r>
          </a:p>
          <a:p>
            <a:endParaRPr lang="en-US" dirty="0"/>
          </a:p>
          <a:p>
            <a:r>
              <a:rPr lang="en-US" dirty="0"/>
              <a:t>Running handlers:</a:t>
            </a:r>
          </a:p>
          <a:p>
            <a:r>
              <a:rPr lang="en-US" dirty="0"/>
              <a:t>Running handlers complete</a:t>
            </a:r>
          </a:p>
          <a:p>
            <a:r>
              <a:rPr lang="en-US" dirty="0"/>
              <a:t>Chef Client finished, </a:t>
            </a:r>
            <a:r>
              <a:rPr lang="en-US" dirty="0" smtClean="0"/>
              <a:t>228/224 </a:t>
            </a:r>
            <a:r>
              <a:rPr lang="en-US" dirty="0"/>
              <a:t>resources updated in </a:t>
            </a:r>
            <a:r>
              <a:rPr lang="en-US" dirty="0" smtClean="0"/>
              <a:t>259.522030572 </a:t>
            </a:r>
            <a:r>
              <a:rPr lang="en-US" dirty="0"/>
              <a:t>seconds</a:t>
            </a:r>
          </a:p>
          <a:p>
            <a:r>
              <a:rPr lang="en-US" dirty="0"/>
              <a:t>chef-compliance Reconfigured!</a:t>
            </a:r>
          </a:p>
          <a:p>
            <a:endParaRPr lang="en-US" dirty="0"/>
          </a:p>
          <a:p>
            <a:endParaRPr lang="en-US" dirty="0"/>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reconfigure</a:t>
            </a:r>
          </a:p>
        </p:txBody>
      </p:sp>
      <p:sp>
        <p:nvSpPr>
          <p:cNvPr id="5" name="Title 4"/>
          <p:cNvSpPr>
            <a:spLocks noGrp="1"/>
          </p:cNvSpPr>
          <p:nvPr>
            <p:ph type="title"/>
          </p:nvPr>
        </p:nvSpPr>
        <p:spPr/>
        <p:txBody>
          <a:bodyPr/>
          <a:lstStyle/>
          <a:p>
            <a:r>
              <a:rPr lang="en-US" dirty="0" smtClean="0"/>
              <a:t>GE: Initial Configuration of Compliance</a:t>
            </a:r>
            <a:endParaRPr lang="en-US" dirty="0"/>
          </a:p>
        </p:txBody>
      </p:sp>
    </p:spTree>
    <p:extLst>
      <p:ext uri="{BB962C8B-B14F-4D97-AF65-F5344CB8AC3E}">
        <p14:creationId xmlns:p14="http://schemas.microsoft.com/office/powerpoint/2010/main" val="493454160"/>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20:22:20.388 </a:t>
            </a:r>
            <a:r>
              <a:rPr lang="en-US" dirty="0"/>
              <a:t>DEB  ▶ Use PostgreSQL backend </a:t>
            </a:r>
            <a:r>
              <a:rPr lang="en-US" dirty="0" smtClean="0"/>
              <a:t>chef_compliance@227.0.0.2:5432</a:t>
            </a:r>
            <a:endParaRPr lang="en-US" dirty="0"/>
          </a:p>
          <a:p>
            <a:r>
              <a:rPr lang="en-US" dirty="0" smtClean="0"/>
              <a:t>20:22:20.573 </a:t>
            </a:r>
            <a:r>
              <a:rPr lang="en-US" dirty="0"/>
              <a:t>DEB  ▶ Save user admin</a:t>
            </a:r>
          </a:p>
          <a:p>
            <a:endParaRPr lang="en-US" dirty="0" smtClean="0"/>
          </a:p>
          <a:p>
            <a:r>
              <a:rPr lang="en-US" dirty="0"/>
              <a:t> </a:t>
            </a:r>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user-create admin </a:t>
            </a:r>
            <a:r>
              <a:rPr lang="en-US" dirty="0" err="1" smtClean="0"/>
              <a:t>chefadmin</a:t>
            </a:r>
            <a:endParaRPr lang="en-US" dirty="0"/>
          </a:p>
        </p:txBody>
      </p:sp>
      <p:sp>
        <p:nvSpPr>
          <p:cNvPr id="5" name="Title 4"/>
          <p:cNvSpPr>
            <a:spLocks noGrp="1"/>
          </p:cNvSpPr>
          <p:nvPr>
            <p:ph type="title"/>
          </p:nvPr>
        </p:nvSpPr>
        <p:spPr/>
        <p:txBody>
          <a:bodyPr/>
          <a:lstStyle/>
          <a:p>
            <a:r>
              <a:rPr lang="en-US" dirty="0" smtClean="0"/>
              <a:t>GE: Create Administrator Credentials</a:t>
            </a:r>
            <a:endParaRPr lang="en-US" dirty="0"/>
          </a:p>
        </p:txBody>
      </p:sp>
    </p:spTree>
    <p:extLst>
      <p:ext uri="{BB962C8B-B14F-4D97-AF65-F5344CB8AC3E}">
        <p14:creationId xmlns:p14="http://schemas.microsoft.com/office/powerpoint/2010/main" val="571855552"/>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Connect </a:t>
            </a:r>
            <a:r>
              <a:rPr lang="en-US" dirty="0" smtClean="0"/>
              <a:t>to </a:t>
            </a:r>
            <a:r>
              <a:rPr lang="en-US" dirty="0" smtClean="0"/>
              <a:t>your Compliance </a:t>
            </a:r>
            <a:r>
              <a:rPr lang="en-US" dirty="0" smtClean="0"/>
              <a:t>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806440" cy="5961922"/>
          </a:xfrm>
        </p:spPr>
        <p:txBody>
          <a:bodyPr/>
          <a:lstStyle/>
          <a:p>
            <a:pPr marL="457200" indent="-457200">
              <a:buFont typeface="Arial" panose="020B0604020202020204" pitchFamily="34" charset="0"/>
              <a:buChar char="•"/>
            </a:pPr>
            <a:r>
              <a:rPr lang="en-US" dirty="0" smtClean="0"/>
              <a:t>From your laptop, point a web browser to the FQDN of your Compliance server.</a:t>
            </a:r>
          </a:p>
          <a:p>
            <a:pPr marL="457200" indent="-457200">
              <a:buFont typeface="Arial" panose="020B0604020202020204" pitchFamily="34" charset="0"/>
              <a:buChar char="•"/>
            </a:pPr>
            <a:r>
              <a:rPr lang="en-US" dirty="0" smtClean="0"/>
              <a:t>For example</a:t>
            </a:r>
            <a:br>
              <a:rPr lang="en-US" dirty="0" smtClean="0"/>
            </a:br>
            <a:r>
              <a:rPr lang="en-US" dirty="0" smtClean="0"/>
              <a:t>ec2-52-92-32-225.compute-2.amazonaws.com or simply the IP address.</a:t>
            </a:r>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085158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a:t>
            </a:r>
            <a:r>
              <a:rPr lang="en-US" dirty="0" smtClean="0"/>
              <a:t>to </a:t>
            </a:r>
            <a:r>
              <a:rPr lang="en-US" dirty="0" smtClean="0"/>
              <a:t>the Compliance </a:t>
            </a:r>
            <a:r>
              <a:rPr lang="en-US" dirty="0" smtClean="0"/>
              <a:t>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975738" cy="5961922"/>
          </a:xfrm>
        </p:spPr>
        <p:txBody>
          <a:bodyPr/>
          <a:lstStyle/>
          <a:p>
            <a:pPr marL="457200" indent="-457200">
              <a:buFont typeface="Arial" panose="020B0604020202020204" pitchFamily="34" charset="0"/>
              <a:buChar char="•"/>
            </a:pPr>
            <a:r>
              <a:rPr lang="en-US" dirty="0" smtClean="0"/>
              <a:t>From your laptop, point a web browser to the FQDN of </a:t>
            </a:r>
            <a:r>
              <a:rPr lang="en-US" dirty="0" smtClean="0"/>
              <a:t>our </a:t>
            </a:r>
            <a:r>
              <a:rPr lang="en-US" dirty="0" smtClean="0"/>
              <a:t>Compliance </a:t>
            </a:r>
            <a:r>
              <a:rPr lang="en-US" dirty="0" smtClean="0"/>
              <a:t>server.</a:t>
            </a:r>
          </a:p>
          <a:p>
            <a:pPr marL="457200" lvl="2" indent="-457200">
              <a:buFont typeface="Arial" panose="020B0604020202020204" pitchFamily="34" charset="0"/>
              <a:buChar char="•"/>
            </a:pPr>
            <a:r>
              <a:rPr lang="en-US" sz="3200" dirty="0" smtClean="0"/>
              <a:t>http</a:t>
            </a:r>
            <a:r>
              <a:rPr lang="en-US" sz="3200" dirty="0"/>
              <a:t>://</a:t>
            </a:r>
            <a:r>
              <a:rPr lang="en-US" sz="3200" dirty="0" err="1"/>
              <a:t>bit.ly</a:t>
            </a:r>
            <a:r>
              <a:rPr lang="en-US" sz="3200" dirty="0"/>
              <a:t>/</a:t>
            </a:r>
            <a:r>
              <a:rPr lang="en-US" sz="3200" dirty="0" err="1"/>
              <a:t>atl</a:t>
            </a:r>
            <a:r>
              <a:rPr lang="en-US" sz="3200" dirty="0"/>
              <a:t>-chef-compliance</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97982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Log into your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you created previously.</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373921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smtClean="0"/>
              <a:t>into </a:t>
            </a:r>
            <a:r>
              <a:rPr lang="en-US" dirty="0" smtClean="0"/>
              <a:t>the Compliance </a:t>
            </a:r>
            <a:r>
              <a:rPr lang="en-US" dirty="0" smtClean="0"/>
              <a:t>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a:t>
            </a:r>
            <a:r>
              <a:rPr lang="en-US" dirty="0" smtClean="0"/>
              <a:t>provided.</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42525071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t>
            </a:r>
            <a:r>
              <a:rPr lang="en-US" dirty="0" smtClean="0"/>
              <a:t>your Compliance Web UI</a:t>
            </a:r>
            <a:endParaRPr lang="en-US" dirty="0"/>
          </a:p>
        </p:txBody>
      </p:sp>
      <p:sp>
        <p:nvSpPr>
          <p:cNvPr id="6" name="Text Placeholder 2"/>
          <p:cNvSpPr>
            <a:spLocks noGrp="1"/>
          </p:cNvSpPr>
          <p:nvPr>
            <p:ph type="body" sz="quarter" idx="12"/>
          </p:nvPr>
        </p:nvSpPr>
        <p:spPr>
          <a:xfrm>
            <a:off x="274320" y="1559018"/>
            <a:ext cx="15270480" cy="726982"/>
          </a:xfrm>
        </p:spPr>
        <p:txBody>
          <a:bodyPr/>
          <a:lstStyle/>
          <a:p>
            <a:r>
              <a:rPr lang="en-US" dirty="0" smtClean="0"/>
              <a:t>You should now see an empty Compliance Dashboard.</a:t>
            </a:r>
            <a:endParaRPr lang="en-US" dirty="0"/>
          </a:p>
        </p:txBody>
      </p:sp>
      <p:pic>
        <p:nvPicPr>
          <p:cNvPr id="3" name="Picture 2" descr="Chef_Compliance_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86" y="2313651"/>
            <a:ext cx="15003045" cy="5589706"/>
          </a:xfrm>
          <a:prstGeom prst="rect">
            <a:avLst/>
          </a:prstGeom>
        </p:spPr>
      </p:pic>
    </p:spTree>
    <p:extLst>
      <p:ext uri="{BB962C8B-B14F-4D97-AF65-F5344CB8AC3E}">
        <p14:creationId xmlns:p14="http://schemas.microsoft.com/office/powerpoint/2010/main" val="37907827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create and </a:t>
            </a:r>
            <a:r>
              <a:rPr lang="en-US" dirty="0" smtClean="0"/>
              <a:t>modify and test </a:t>
            </a:r>
            <a:r>
              <a:rPr lang="en-US" dirty="0"/>
              <a:t>Chef Compliance </a:t>
            </a:r>
            <a:r>
              <a:rPr lang="en-US" dirty="0" smtClean="0"/>
              <a:t>profiles</a:t>
            </a:r>
            <a:r>
              <a:rPr lang="en-US" dirty="0" smtClean="0"/>
              <a:t>.</a:t>
            </a:r>
            <a:endParaRPr lang="en-US" dirty="0"/>
          </a:p>
        </p:txBody>
      </p:sp>
    </p:spTree>
    <p:extLst>
      <p:ext uri="{BB962C8B-B14F-4D97-AF65-F5344CB8AC3E}">
        <p14:creationId xmlns:p14="http://schemas.microsoft.com/office/powerpoint/2010/main" val="40348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Upgrades</a:t>
            </a:r>
            <a:endParaRPr lang="en-US" dirty="0"/>
          </a:p>
        </p:txBody>
      </p:sp>
      <p:sp>
        <p:nvSpPr>
          <p:cNvPr id="3" name="Subtitle 2"/>
          <p:cNvSpPr>
            <a:spLocks noGrp="1"/>
          </p:cNvSpPr>
          <p:nvPr>
            <p:ph type="subTitle" idx="1"/>
          </p:nvPr>
        </p:nvSpPr>
        <p:spPr>
          <a:xfrm>
            <a:off x="836579" y="3271838"/>
            <a:ext cx="14241293" cy="3346421"/>
          </a:xfrm>
        </p:spPr>
        <p:txBody>
          <a:bodyPr/>
          <a:lstStyle/>
          <a:p>
            <a:r>
              <a:rPr lang="en-US" dirty="0" smtClean="0"/>
              <a:t>If at some point you want to install a newer version of Chef Compliance, you can simply install the new version over the old version as follows:</a:t>
            </a:r>
          </a:p>
          <a:p>
            <a:endParaRPr lang="en-US" dirty="0"/>
          </a:p>
          <a:p>
            <a:pPr marL="514350" indent="-514350">
              <a:spcAft>
                <a:spcPts val="600"/>
              </a:spcAft>
              <a:buFont typeface="+mj-lt"/>
              <a:buAutoNum type="arabicPeriod"/>
            </a:pPr>
            <a:r>
              <a:rPr lang="en-US" dirty="0"/>
              <a:t>sudo rpm -</a:t>
            </a:r>
            <a:r>
              <a:rPr lang="en-US" dirty="0" err="1"/>
              <a:t>Uvh</a:t>
            </a:r>
            <a:r>
              <a:rPr lang="en-US" dirty="0"/>
              <a:t> https://</a:t>
            </a:r>
            <a:r>
              <a:rPr lang="en-US" dirty="0" smtClean="0"/>
              <a:t>packagecloud.io/chef/stable/packages/&lt;</a:t>
            </a:r>
            <a:r>
              <a:rPr lang="en-US" i="1" dirty="0" smtClean="0"/>
              <a:t>rest of filename</a:t>
            </a:r>
            <a:r>
              <a:rPr lang="en-US" dirty="0" smtClean="0"/>
              <a:t>&gt;</a:t>
            </a:r>
          </a:p>
          <a:p>
            <a:pPr marL="514350" indent="-514350">
              <a:spcAft>
                <a:spcPts val="600"/>
              </a:spcAft>
              <a:buFont typeface="+mj-lt"/>
              <a:buAutoNum type="arabicPeriod"/>
            </a:pPr>
            <a:r>
              <a:rPr lang="en-US" dirty="0"/>
              <a:t>sudo chef-compliance-</a:t>
            </a:r>
            <a:r>
              <a:rPr lang="en-US" dirty="0" err="1"/>
              <a:t>ctl</a:t>
            </a:r>
            <a:r>
              <a:rPr lang="en-US" dirty="0"/>
              <a:t> reconfigure</a:t>
            </a:r>
          </a:p>
          <a:p>
            <a:pPr marL="514350" indent="-514350">
              <a:spcAft>
                <a:spcPts val="600"/>
              </a:spcAft>
              <a:buFont typeface="+mj-lt"/>
              <a:buAutoNum type="arabicPeriod"/>
            </a:pPr>
            <a:r>
              <a:rPr lang="en-US" dirty="0"/>
              <a:t>sudo chef-compliance-</a:t>
            </a:r>
            <a:r>
              <a:rPr lang="en-US" dirty="0" err="1"/>
              <a:t>ctl</a:t>
            </a:r>
            <a:r>
              <a:rPr lang="en-US" dirty="0"/>
              <a:t> </a:t>
            </a:r>
            <a:r>
              <a:rPr lang="en-US" dirty="0" smtClean="0"/>
              <a:t>restart</a:t>
            </a:r>
          </a:p>
          <a:p>
            <a:pPr marL="514350" indent="-514350">
              <a:spcAft>
                <a:spcPts val="600"/>
              </a:spcAft>
              <a:buFont typeface="+mj-lt"/>
              <a:buAutoNum type="arabicPeriod"/>
            </a:pPr>
            <a:r>
              <a:rPr lang="en-US" dirty="0" smtClean="0"/>
              <a:t>Relaunch the Compliance Web UI</a:t>
            </a:r>
            <a:endParaRPr lang="en-US" dirty="0"/>
          </a:p>
          <a:p>
            <a:endParaRPr lang="en-US" dirty="0"/>
          </a:p>
        </p:txBody>
      </p:sp>
    </p:spTree>
    <p:extLst>
      <p:ext uri="{BB962C8B-B14F-4D97-AF65-F5344CB8AC3E}">
        <p14:creationId xmlns:p14="http://schemas.microsoft.com/office/powerpoint/2010/main" val="2239311136"/>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050195780"/>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1626959317"/>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3149765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a:t>
            </a:r>
            <a:r>
              <a:rPr lang="en-US" dirty="0" smtClean="0"/>
              <a:t>command line interface.</a:t>
            </a:r>
            <a:endParaRPr lang="en-US" dirty="0" smtClean="0"/>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pPr marL="457200" indent="-457200">
              <a:buFont typeface="Wingdings" charset="2"/>
              <a:buChar char="Ø"/>
            </a:pPr>
            <a:endParaRPr lang="en-US" dirty="0"/>
          </a:p>
          <a:p>
            <a:endParaRPr lang="en-US" dirty="0" smtClean="0"/>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1017308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Adding a Node to Scan</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To add a node you'll need:</a:t>
            </a:r>
          </a:p>
          <a:p>
            <a:endParaRPr lang="en-US" dirty="0"/>
          </a:p>
          <a:p>
            <a:pPr marL="457200" indent="-457200">
              <a:buFont typeface="Arial" panose="020B0604020202020204" pitchFamily="34" charset="0"/>
              <a:buChar char="•"/>
            </a:pPr>
            <a:r>
              <a:rPr lang="en-US" dirty="0" smtClean="0"/>
              <a:t>The IP address or FQDN of the nodes to be tested.</a:t>
            </a:r>
          </a:p>
          <a:p>
            <a:pPr marL="457200" indent="-457200">
              <a:buFont typeface="Arial" panose="020B0604020202020204" pitchFamily="34" charset="0"/>
              <a:buChar char="•"/>
            </a:pPr>
            <a:r>
              <a:rPr lang="en-US" dirty="0" smtClean="0"/>
              <a:t>Access configuration (ssh or </a:t>
            </a:r>
            <a:r>
              <a:rPr lang="en-US" dirty="0" err="1" smtClean="0"/>
              <a:t>WinRM</a:t>
            </a:r>
            <a:r>
              <a:rPr lang="en-US" dirty="0" smtClean="0"/>
              <a:t>).</a:t>
            </a:r>
          </a:p>
          <a:p>
            <a:pPr marL="457200" indent="-457200">
              <a:buFont typeface="Arial" panose="020B0604020202020204" pitchFamily="34" charset="0"/>
              <a:buChar char="•"/>
            </a:pPr>
            <a:r>
              <a:rPr lang="en-US" dirty="0" smtClean="0"/>
              <a:t>The node's username and password OR</a:t>
            </a:r>
          </a:p>
          <a:p>
            <a:pPr marL="457200" indent="-457200">
              <a:buFont typeface="Arial" panose="020B0604020202020204" pitchFamily="34" charset="0"/>
              <a:buChar char="•"/>
            </a:pPr>
            <a:r>
              <a:rPr lang="en-US" dirty="0" smtClean="0"/>
              <a:t>The node's username plus security key pair.</a:t>
            </a:r>
          </a:p>
        </p:txBody>
      </p:sp>
    </p:spTree>
    <p:extLst>
      <p:ext uri="{BB962C8B-B14F-4D97-AF65-F5344CB8AC3E}">
        <p14:creationId xmlns:p14="http://schemas.microsoft.com/office/powerpoint/2010/main" val="1051599281"/>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pPr marL="342900" indent="-342900">
              <a:buFont typeface="Wingdings" panose="05000000000000000000" pitchFamily="2" charset="2"/>
              <a:buChar char="q"/>
            </a:pPr>
            <a:endParaRPr lang="en-US" dirty="0"/>
          </a:p>
          <a:p>
            <a:r>
              <a:rPr lang="en-US" b="1" dirty="0" smtClean="0"/>
              <a:t>Note</a:t>
            </a:r>
            <a:r>
              <a:rPr lang="en-US" dirty="0" smtClean="0"/>
              <a:t>: In the next module you will perform the same exercises as in this module but using a Windows node as your target node.</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326895451"/>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658555455"/>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36517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54226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36579" y="2294619"/>
            <a:ext cx="13154059" cy="852712"/>
          </a:xfrm>
        </p:spPr>
        <p:txBody>
          <a:bodyPr>
            <a:normAutofit fontScale="90000"/>
          </a:bodyPr>
          <a:lstStyle/>
          <a:p>
            <a:r>
              <a:rPr lang="en-US" dirty="0" smtClean="0"/>
              <a:t>Chef Compliance Value Proposition</a:t>
            </a:r>
            <a:endParaRPr lang="en-US" dirty="0"/>
          </a:p>
        </p:txBody>
      </p:sp>
      <p:sp>
        <p:nvSpPr>
          <p:cNvPr id="7" name="Subtitle 6"/>
          <p:cNvSpPr>
            <a:spLocks noGrp="1"/>
          </p:cNvSpPr>
          <p:nvPr>
            <p:ph type="subTitle" idx="1"/>
          </p:nvPr>
        </p:nvSpPr>
        <p:spPr>
          <a:xfrm>
            <a:off x="1671638" y="3469550"/>
            <a:ext cx="12319000" cy="4290497"/>
          </a:xfrm>
        </p:spPr>
        <p:txBody>
          <a:bodyPr/>
          <a:lstStyle/>
          <a:p>
            <a:r>
              <a:rPr lang="en-US" dirty="0" smtClean="0"/>
              <a:t>You are probably aware of how Chef automates the configuration and management of your infrastructure. But what about risks and compliance?</a:t>
            </a:r>
          </a:p>
          <a:p>
            <a:endParaRPr lang="en-US" dirty="0" smtClean="0"/>
          </a:p>
          <a:p>
            <a:r>
              <a:rPr lang="en-US" dirty="0"/>
              <a:t>Regulatory compliance is a fact of life for every enterprise</a:t>
            </a:r>
            <a:r>
              <a:rPr lang="en-US" dirty="0" smtClean="0"/>
              <a:t>. </a:t>
            </a:r>
          </a:p>
          <a:p>
            <a:endParaRPr lang="en-US" dirty="0"/>
          </a:p>
          <a:p>
            <a:r>
              <a:rPr lang="en-US" dirty="0" smtClean="0"/>
              <a:t>With Chef Compliance you can scan for risks and compliance issues with easy-to-understand, customizable reports and visualization.</a:t>
            </a:r>
          </a:p>
          <a:p>
            <a:endParaRPr lang="en-US" dirty="0" smtClean="0"/>
          </a:p>
        </p:txBody>
      </p:sp>
    </p:spTree>
    <p:extLst>
      <p:ext uri="{BB962C8B-B14F-4D97-AF65-F5344CB8AC3E}">
        <p14:creationId xmlns:p14="http://schemas.microsoft.com/office/powerpoint/2010/main" val="1397798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You may need to type the </a:t>
            </a:r>
            <a:r>
              <a:rPr lang="en-US" b="1" dirty="0"/>
              <a:t>default</a:t>
            </a:r>
            <a:r>
              <a:rPr lang="en-US" dirty="0"/>
              <a:t> environment </a:t>
            </a:r>
            <a:r>
              <a:rPr lang="en-US" dirty="0" smtClean="0"/>
              <a:t>initially.</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248057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You may need to type the </a:t>
            </a:r>
            <a:r>
              <a:rPr lang="en-US" b="1" dirty="0"/>
              <a:t>default</a:t>
            </a:r>
            <a:r>
              <a:rPr lang="en-US" dirty="0"/>
              <a:t> environment </a:t>
            </a:r>
            <a:r>
              <a:rPr lang="en-US" dirty="0" smtClean="0"/>
              <a:t>initially.</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16342804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smtClean="0"/>
              <a:t>chef</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1018436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err="1" smtClean="0"/>
              <a:t>chef.io</a:t>
            </a:r>
            <a:r>
              <a:rPr lang="en-US" dirty="0" smtClean="0"/>
              <a:t>) </a:t>
            </a:r>
            <a:r>
              <a:rPr lang="en-US" dirty="0" smtClean="0"/>
              <a:t>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39399692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636476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2488487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345849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r>
              <a:rPr lang="en-US" dirty="0" smtClean="0"/>
              <a:t>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2023394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9767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5151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cxnSp>
        <p:nvCxnSpPr>
          <p:cNvPr id="9" name="Straight Arrow Connector 8"/>
          <p:cNvCxnSpPr>
            <a:stCxn id="11" idx="3"/>
          </p:cNvCxnSpPr>
          <p:nvPr/>
        </p:nvCxnSpPr>
        <p:spPr>
          <a:xfrm>
            <a:off x="4418443" y="5479880"/>
            <a:ext cx="2278919" cy="125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970624" y="6480804"/>
            <a:ext cx="3155381" cy="102194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Chef Compliance Server</a:t>
            </a:r>
            <a:endParaRPr lang="en-US" sz="2800" b="1" dirty="0"/>
          </a:p>
          <a:p>
            <a:endParaRPr lang="en-US" sz="2667" dirty="0"/>
          </a:p>
          <a:p>
            <a:endParaRPr lang="en-US" sz="2667" dirty="0"/>
          </a:p>
          <a:p>
            <a:endParaRPr lang="en-US" sz="4267" dirty="0"/>
          </a:p>
          <a:p>
            <a:endParaRPr lang="en-US" sz="4267"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632" y="4607290"/>
            <a:ext cx="1636811" cy="1745180"/>
          </a:xfrm>
          <a:prstGeom prst="rect">
            <a:avLst/>
          </a:prstGeom>
        </p:spPr>
      </p:pic>
      <p:sp>
        <p:nvSpPr>
          <p:cNvPr id="12" name="Text Placeholder 2"/>
          <p:cNvSpPr txBox="1">
            <a:spLocks/>
          </p:cNvSpPr>
          <p:nvPr/>
        </p:nvSpPr>
        <p:spPr bwMode="white">
          <a:xfrm>
            <a:off x="12628579" y="7147546"/>
            <a:ext cx="2198204" cy="760777"/>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00" b="1" dirty="0" smtClean="0"/>
              <a:t>Your Infrastructure</a:t>
            </a:r>
            <a:endParaRPr lang="en-US" sz="3100" b="1" dirty="0"/>
          </a:p>
          <a:p>
            <a:endParaRPr lang="en-US" sz="2667" dirty="0"/>
          </a:p>
          <a:p>
            <a:endParaRPr lang="en-US" sz="2667" dirty="0"/>
          </a:p>
          <a:p>
            <a:endParaRPr lang="en-US" sz="4267" dirty="0"/>
          </a:p>
          <a:p>
            <a:endParaRPr lang="en-US" sz="4267" dirty="0"/>
          </a:p>
        </p:txBody>
      </p:sp>
      <p:grpSp>
        <p:nvGrpSpPr>
          <p:cNvPr id="13" name="Group 12"/>
          <p:cNvGrpSpPr/>
          <p:nvPr/>
        </p:nvGrpSpPr>
        <p:grpSpPr>
          <a:xfrm>
            <a:off x="12803495" y="3300402"/>
            <a:ext cx="937906" cy="1474239"/>
            <a:chOff x="9289520" y="4376570"/>
            <a:chExt cx="1025227" cy="1424635"/>
          </a:xfrm>
        </p:grpSpPr>
        <p:pic>
          <p:nvPicPr>
            <p:cNvPr id="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3743295" y="3874332"/>
            <a:ext cx="937906" cy="1474239"/>
            <a:chOff x="9289520" y="4376570"/>
            <a:chExt cx="1025227" cy="1424635"/>
          </a:xfrm>
        </p:grpSpPr>
        <p:pic>
          <p:nvPicPr>
            <p:cNvPr id="1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3068614" y="5165717"/>
            <a:ext cx="937906" cy="1474239"/>
            <a:chOff x="9289520" y="4376570"/>
            <a:chExt cx="1025227" cy="1424635"/>
          </a:xfrm>
        </p:grpSpPr>
        <p:pic>
          <p:nvPicPr>
            <p:cNvPr id="2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p:cNvCxnSpPr/>
          <p:nvPr/>
        </p:nvCxnSpPr>
        <p:spPr>
          <a:xfrm flipV="1">
            <a:off x="9516438" y="4477749"/>
            <a:ext cx="3333237" cy="55114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9607260" y="4891523"/>
            <a:ext cx="3930307" cy="4319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9607260" y="5536489"/>
            <a:ext cx="3447707" cy="15648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Cloud 30"/>
          <p:cNvSpPr/>
          <p:nvPr/>
        </p:nvSpPr>
        <p:spPr bwMode="auto">
          <a:xfrm>
            <a:off x="7033241" y="4615742"/>
            <a:ext cx="2343778" cy="1708801"/>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000" dirty="0" smtClean="0">
                <a:solidFill>
                  <a:schemeClr val="tx1"/>
                </a:solidFill>
              </a:rPr>
              <a:t>LAN/WAN</a:t>
            </a:r>
          </a:p>
        </p:txBody>
      </p:sp>
      <p:grpSp>
        <p:nvGrpSpPr>
          <p:cNvPr id="38" name="Group 37"/>
          <p:cNvGrpSpPr/>
          <p:nvPr/>
        </p:nvGrpSpPr>
        <p:grpSpPr>
          <a:xfrm>
            <a:off x="13798526" y="5703125"/>
            <a:ext cx="937906" cy="1474239"/>
            <a:chOff x="9289520" y="4376570"/>
            <a:chExt cx="1025227" cy="1424635"/>
          </a:xfrm>
        </p:grpSpPr>
        <p:pic>
          <p:nvPicPr>
            <p:cNvPr id="3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4648756" y="4796752"/>
            <a:ext cx="937906" cy="1474239"/>
            <a:chOff x="9289520" y="4376570"/>
            <a:chExt cx="1025227" cy="1424635"/>
          </a:xfrm>
        </p:grpSpPr>
        <p:pic>
          <p:nvPicPr>
            <p:cNvPr id="4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066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Nodes in Bulk</a:t>
            </a:r>
            <a:endParaRPr lang="en-US" dirty="0"/>
          </a:p>
        </p:txBody>
      </p:sp>
      <p:sp>
        <p:nvSpPr>
          <p:cNvPr id="3" name="Text Placeholder 2"/>
          <p:cNvSpPr>
            <a:spLocks noGrp="1"/>
          </p:cNvSpPr>
          <p:nvPr>
            <p:ph type="body" sz="quarter" idx="12"/>
          </p:nvPr>
        </p:nvSpPr>
        <p:spPr>
          <a:xfrm>
            <a:off x="276530" y="1710724"/>
            <a:ext cx="7992921" cy="5345953"/>
          </a:xfrm>
        </p:spPr>
        <p:txBody>
          <a:bodyPr/>
          <a:lstStyle/>
          <a:p>
            <a:r>
              <a:rPr lang="en-US" dirty="0" smtClean="0"/>
              <a:t>You </a:t>
            </a:r>
            <a:r>
              <a:rPr lang="en-US" dirty="0"/>
              <a:t>could add additional nodes by simply repeating the previous </a:t>
            </a:r>
            <a:r>
              <a:rPr lang="en-US" dirty="0" smtClean="0"/>
              <a:t>steps.</a:t>
            </a:r>
          </a:p>
          <a:p>
            <a:endParaRPr lang="en-US" dirty="0"/>
          </a:p>
          <a:p>
            <a:r>
              <a:rPr lang="en-US" dirty="0" smtClean="0"/>
              <a:t>You could also add a number of nodes at once by separating each hostname or IP address with a comma or a space, as shown in this illustration.</a:t>
            </a:r>
          </a:p>
          <a:p>
            <a:endParaRPr lang="en-US" dirty="0"/>
          </a:p>
          <a:p>
            <a:r>
              <a:rPr lang="en-US" dirty="0" smtClean="0"/>
              <a:t>Chef Compliance also supports bulk loading of nodes via API.</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cxnSp>
        <p:nvCxnSpPr>
          <p:cNvPr id="7" name="Straight Arrow Connector 6"/>
          <p:cNvCxnSpPr/>
          <p:nvPr/>
        </p:nvCxnSpPr>
        <p:spPr>
          <a:xfrm>
            <a:off x="13777498" y="463815"/>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8565861" y="41564"/>
            <a:ext cx="7648575" cy="8029575"/>
          </a:xfrm>
          <a:prstGeom prst="rect">
            <a:avLst/>
          </a:prstGeom>
          <a:ln>
            <a:solidFill>
              <a:schemeClr val="accent1"/>
            </a:solidFill>
          </a:ln>
        </p:spPr>
      </p:pic>
    </p:spTree>
    <p:extLst>
      <p:ext uri="{BB962C8B-B14F-4D97-AF65-F5344CB8AC3E}">
        <p14:creationId xmlns:p14="http://schemas.microsoft.com/office/powerpoint/2010/main" val="3554145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Pairs</a:t>
            </a:r>
            <a:endParaRPr lang="en-US" dirty="0"/>
          </a:p>
        </p:txBody>
      </p:sp>
      <p:sp>
        <p:nvSpPr>
          <p:cNvPr id="3" name="Text Placeholder 2"/>
          <p:cNvSpPr>
            <a:spLocks noGrp="1"/>
          </p:cNvSpPr>
          <p:nvPr>
            <p:ph type="body" sz="quarter" idx="12"/>
          </p:nvPr>
        </p:nvSpPr>
        <p:spPr>
          <a:xfrm>
            <a:off x="234966" y="1710724"/>
            <a:ext cx="7992921" cy="5345953"/>
          </a:xfrm>
        </p:spPr>
        <p:txBody>
          <a:bodyPr/>
          <a:lstStyle/>
          <a:p>
            <a:r>
              <a:rPr lang="en-US" dirty="0" smtClean="0"/>
              <a:t>In the workplace, using security key pairs would be a more secure method for connecting to nodes than using the password method. </a:t>
            </a:r>
            <a:endParaRPr lang="en-US" dirty="0"/>
          </a:p>
          <a:p>
            <a:r>
              <a:rPr lang="en-US" dirty="0" smtClean="0"/>
              <a:t>By clicking </a:t>
            </a:r>
            <a:r>
              <a:rPr lang="en-US" b="1" dirty="0" smtClean="0"/>
              <a:t>Settings &gt; Add New Key Pair  </a:t>
            </a:r>
            <a:r>
              <a:rPr lang="en-US" dirty="0" smtClean="0"/>
              <a:t>you will see where to paste your private and public keys.</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378795" y="154011"/>
            <a:ext cx="7564467" cy="7535261"/>
          </a:xfrm>
          <a:prstGeom prst="rect">
            <a:avLst/>
          </a:prstGeom>
          <a:ln>
            <a:solidFill>
              <a:schemeClr val="accent1"/>
            </a:solidFill>
          </a:ln>
        </p:spPr>
      </p:pic>
    </p:spTree>
    <p:extLst>
      <p:ext uri="{BB962C8B-B14F-4D97-AF65-F5344CB8AC3E}">
        <p14:creationId xmlns:p14="http://schemas.microsoft.com/office/powerpoint/2010/main" val="2348255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Compliance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run Compliance scans on demand or schedule them to run at a later time</a:t>
            </a:r>
            <a:r>
              <a:rPr lang="en-US" dirty="0" smtClean="0"/>
              <a:t>.</a:t>
            </a:r>
          </a:p>
          <a:p>
            <a:endParaRPr lang="en-US" dirty="0"/>
          </a:p>
          <a:p>
            <a:r>
              <a:rPr lang="en-US" dirty="0" smtClean="0"/>
              <a:t>Chef </a:t>
            </a:r>
            <a:r>
              <a:rPr lang="en-US" dirty="0"/>
              <a:t>Compliance maintains profiles as a collection of individual controls that comprise a complete audit.</a:t>
            </a:r>
            <a:endParaRPr lang="en-US" dirty="0" smtClean="0"/>
          </a:p>
          <a:p>
            <a:endParaRPr lang="en-US" dirty="0" smtClean="0"/>
          </a:p>
          <a:p>
            <a:r>
              <a:rPr lang="en-US" dirty="0" smtClean="0"/>
              <a:t>As mentioned previously, Chef Compliance comes with a few reference profiles of various compliance policies that you can leverage or use as examples to create your own.</a:t>
            </a:r>
          </a:p>
        </p:txBody>
      </p:sp>
    </p:spTree>
    <p:extLst>
      <p:ext uri="{BB962C8B-B14F-4D97-AF65-F5344CB8AC3E}">
        <p14:creationId xmlns:p14="http://schemas.microsoft.com/office/powerpoint/2010/main" val="9801198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Profiles Used in Scans</a:t>
            </a:r>
            <a:endParaRPr lang="en-US" dirty="0"/>
          </a:p>
        </p:txBody>
      </p:sp>
      <p:sp>
        <p:nvSpPr>
          <p:cNvPr id="3" name="Text Placeholder 2"/>
          <p:cNvSpPr>
            <a:spLocks noGrp="1"/>
          </p:cNvSpPr>
          <p:nvPr>
            <p:ph type="body" sz="quarter" idx="12"/>
          </p:nvPr>
        </p:nvSpPr>
        <p:spPr>
          <a:xfrm>
            <a:off x="151838" y="1710724"/>
            <a:ext cx="7745253" cy="5345953"/>
          </a:xfrm>
        </p:spPr>
        <p:txBody>
          <a:bodyPr/>
          <a:lstStyle/>
          <a:p>
            <a:r>
              <a:rPr lang="en-US" dirty="0" smtClean="0"/>
              <a:t>This image shows the default Compliance Profiles as accessed from the Scan Nodes page.</a:t>
            </a:r>
          </a:p>
          <a:p>
            <a:endParaRPr lang="en-US" dirty="0" smtClean="0"/>
          </a:p>
          <a:p>
            <a:r>
              <a:rPr lang="en-US" dirty="0" smtClean="0"/>
              <a:t>You should be thoughtful with which profiles choose.</a:t>
            </a:r>
          </a:p>
          <a:p>
            <a:endParaRPr lang="en-US" dirty="0" smtClean="0"/>
          </a:p>
          <a:p>
            <a:r>
              <a:rPr lang="en-US" dirty="0" smtClean="0"/>
              <a:t>Notice how you can also choose to run a scan on demand or schedule a scan.</a:t>
            </a:r>
          </a:p>
          <a:p>
            <a:endParaRPr lang="en-US" dirty="0"/>
          </a:p>
          <a:p>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077200" y="1200148"/>
            <a:ext cx="7810500" cy="6743700"/>
          </a:xfrm>
          <a:prstGeom prst="rect">
            <a:avLst/>
          </a:prstGeom>
          <a:ln>
            <a:solidFill>
              <a:schemeClr val="accent4"/>
            </a:solidFill>
          </a:ln>
        </p:spPr>
      </p:pic>
      <p:sp>
        <p:nvSpPr>
          <p:cNvPr id="5" name="Rectangle 4"/>
          <p:cNvSpPr/>
          <p:nvPr/>
        </p:nvSpPr>
        <p:spPr bwMode="auto">
          <a:xfrm>
            <a:off x="12115800" y="3314700"/>
            <a:ext cx="3771900" cy="3741977"/>
          </a:xfrm>
          <a:prstGeom prst="rect">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9" name="Straight Arrow Connector 8"/>
          <p:cNvCxnSpPr/>
          <p:nvPr/>
        </p:nvCxnSpPr>
        <p:spPr>
          <a:xfrm>
            <a:off x="6276109" y="2930236"/>
            <a:ext cx="5659582" cy="74814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7232073" y="6546273"/>
            <a:ext cx="5979102" cy="61652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3096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9258064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7628059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t>
            </a:r>
            <a:r>
              <a:rPr lang="en-US" dirty="0" smtClean="0"/>
              <a:t>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560014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4914900" y="3467100"/>
            <a:ext cx="6534150" cy="160020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5867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t>
            </a:r>
            <a:r>
              <a:rPr lang="en-US" dirty="0" smtClean="0"/>
              <a:t>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5447912" y="3592435"/>
            <a:ext cx="6001138" cy="147486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6892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30 tests were compliant and 6 tests show critical issues with ssh.</a:t>
            </a:r>
          </a:p>
          <a:p>
            <a:endParaRPr lang="en-US" dirty="0"/>
          </a:p>
        </p:txBody>
      </p:sp>
      <p:pic>
        <p:nvPicPr>
          <p:cNvPr id="6" name="Picture 5"/>
          <p:cNvPicPr>
            <a:picLocks noChangeAspect="1"/>
          </p:cNvPicPr>
          <p:nvPr/>
        </p:nvPicPr>
        <p:blipFill>
          <a:blip r:embed="rId3"/>
          <a:stretch>
            <a:fillRect/>
          </a:stretch>
        </p:blipFill>
        <p:spPr>
          <a:xfrm>
            <a:off x="5695949" y="152400"/>
            <a:ext cx="9982200" cy="4914900"/>
          </a:xfrm>
          <a:prstGeom prst="rect">
            <a:avLst/>
          </a:prstGeom>
        </p:spPr>
      </p:pic>
      <p:pic>
        <p:nvPicPr>
          <p:cNvPr id="8" name="Picture 7"/>
          <p:cNvPicPr>
            <a:picLocks noChangeAspect="1"/>
          </p:cNvPicPr>
          <p:nvPr/>
        </p:nvPicPr>
        <p:blipFill rotWithShape="1">
          <a:blip r:embed="rId4"/>
          <a:srcRect l="21821" r="-293"/>
          <a:stretch/>
        </p:blipFill>
        <p:spPr>
          <a:xfrm>
            <a:off x="7984289" y="4795482"/>
            <a:ext cx="7724990" cy="2986281"/>
          </a:xfrm>
          <a:prstGeom prst="rect">
            <a:avLst/>
          </a:prstGeom>
          <a:ln>
            <a:solidFill>
              <a:schemeClr val="accent1"/>
            </a:solidFill>
          </a:ln>
        </p:spPr>
      </p:pic>
      <p:cxnSp>
        <p:nvCxnSpPr>
          <p:cNvPr id="7" name="Straight Arrow Connector 6"/>
          <p:cNvCxnSpPr/>
          <p:nvPr/>
        </p:nvCxnSpPr>
        <p:spPr>
          <a:xfrm flipV="1">
            <a:off x="4883727" y="2763983"/>
            <a:ext cx="5133109" cy="2743199"/>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2380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dirty="0" smtClean="0"/>
              <a:t>Chef Compliance can run without any other Chef software installed.</a:t>
            </a:r>
          </a:p>
          <a:p>
            <a:endParaRPr lang="en-US" dirty="0"/>
          </a:p>
          <a:p>
            <a:r>
              <a:rPr lang="en-US" dirty="0" smtClean="0"/>
              <a:t>The nodes you scan don't even need Chef software on them if you are merely scanning them for compliance.</a:t>
            </a:r>
          </a:p>
          <a:p>
            <a:endParaRPr lang="en-US" dirty="0"/>
          </a:p>
          <a:p>
            <a:r>
              <a:rPr lang="en-US" dirty="0"/>
              <a:t>However, you would need Chef software to create and implement remediation </a:t>
            </a:r>
            <a:r>
              <a:rPr lang="en-US" dirty="0" smtClean="0"/>
              <a:t>recipes.</a:t>
            </a:r>
          </a:p>
          <a:p>
            <a:endParaRPr lang="en-US" dirty="0"/>
          </a:p>
        </p:txBody>
      </p:sp>
    </p:spTree>
    <p:extLst>
      <p:ext uri="{BB962C8B-B14F-4D97-AF65-F5344CB8AC3E}">
        <p14:creationId xmlns:p14="http://schemas.microsoft.com/office/powerpoint/2010/main" val="1431891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4439901"/>
          </a:xfrm>
        </p:spPr>
        <p:txBody>
          <a:bodyPr/>
          <a:lstStyle/>
          <a:p>
            <a:r>
              <a:rPr lang="en-US" dirty="0" smtClean="0"/>
              <a:t>The bottom half of the Compliance Report shown here has a table of details of test results.</a:t>
            </a:r>
            <a:endParaRPr lang="en-US" dirty="0"/>
          </a:p>
          <a:p>
            <a:r>
              <a:rPr lang="en-US" dirty="0" smtClean="0"/>
              <a:t>These are sorted by severity.</a:t>
            </a:r>
          </a:p>
          <a:p>
            <a:r>
              <a:rPr lang="en-US" dirty="0" smtClean="0"/>
              <a:t>If you click an issue as shown here, a bit more information about the issue displays.</a:t>
            </a:r>
            <a:endParaRPr lang="en-US" dirty="0"/>
          </a:p>
        </p:txBody>
      </p:sp>
      <p:pic>
        <p:nvPicPr>
          <p:cNvPr id="5" name="Picture 4"/>
          <p:cNvPicPr>
            <a:picLocks noChangeAspect="1"/>
          </p:cNvPicPr>
          <p:nvPr/>
        </p:nvPicPr>
        <p:blipFill>
          <a:blip r:embed="rId3"/>
          <a:stretch>
            <a:fillRect/>
          </a:stretch>
        </p:blipFill>
        <p:spPr>
          <a:xfrm>
            <a:off x="5623471" y="2236210"/>
            <a:ext cx="10539779" cy="3790518"/>
          </a:xfrm>
          <a:prstGeom prst="rect">
            <a:avLst/>
          </a:prstGeom>
          <a:ln>
            <a:solidFill>
              <a:schemeClr val="accent1"/>
            </a:solidFill>
          </a:ln>
        </p:spPr>
      </p:pic>
      <p:cxnSp>
        <p:nvCxnSpPr>
          <p:cNvPr id="9" name="Straight Arrow Connector 8"/>
          <p:cNvCxnSpPr/>
          <p:nvPr/>
        </p:nvCxnSpPr>
        <p:spPr>
          <a:xfrm>
            <a:off x="4094018" y="2327564"/>
            <a:ext cx="1201882" cy="249381"/>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350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GE: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56751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4404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dirty="0" smtClean="0"/>
              <a:t>Let's discuss what this profile is doing.</a:t>
            </a:r>
          </a:p>
          <a:p>
            <a:endParaRPr lang="en-US" dirty="0"/>
          </a:p>
          <a:p>
            <a:r>
              <a:rPr lang="en-US" sz="2800" dirty="0" smtClean="0"/>
              <a:t>The `impact` of 1.0 indicates this is a Critical issue.</a:t>
            </a:r>
          </a:p>
          <a:p>
            <a:endParaRPr lang="en-US" sz="2800" dirty="0" smtClean="0"/>
          </a:p>
          <a:p>
            <a:r>
              <a:rPr lang="en-US" sz="2800" dirty="0" smtClean="0"/>
              <a:t>The `title` is what populates the Compliance Report issue title.</a:t>
            </a:r>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133850" y="3752851"/>
            <a:ext cx="3409950" cy="292222"/>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4863830" y="4392758"/>
            <a:ext cx="3441970" cy="6656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802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sz="2800" dirty="0" smtClean="0"/>
              <a:t>The </a:t>
            </a:r>
            <a:r>
              <a:rPr lang="en-US" sz="2800" b="1" dirty="0" err="1" smtClean="0"/>
              <a:t>desc</a:t>
            </a:r>
            <a:r>
              <a:rPr lang="en-US" sz="2800" dirty="0" smtClean="0"/>
              <a:t> is typically human-readable description sourced from the CIS or source doc.</a:t>
            </a:r>
          </a:p>
          <a:p>
            <a:endParaRPr lang="en-US" sz="2800" dirty="0" smtClean="0"/>
          </a:p>
          <a:p>
            <a:r>
              <a:rPr lang="en-US" sz="2800" dirty="0" smtClean="0"/>
              <a:t>The `</a:t>
            </a:r>
            <a:r>
              <a:rPr lang="en-US" sz="2800" b="1" dirty="0" smtClean="0"/>
              <a:t>describe</a:t>
            </a:r>
            <a:r>
              <a:rPr lang="en-US" sz="2800" dirty="0" smtClean="0"/>
              <a:t>` section is the actual test that is executed.</a:t>
            </a:r>
          </a:p>
          <a:p>
            <a:endParaRPr lang="en-US" dirty="0" smtClean="0"/>
          </a:p>
          <a:p>
            <a:endParaRPr lang="en-US" dirty="0" smtClean="0"/>
          </a:p>
          <a:p>
            <a:endParaRPr lang="en-US"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812632" y="2261937"/>
            <a:ext cx="2731168" cy="243283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4644189" y="4211053"/>
            <a:ext cx="3032961" cy="137059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72125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r>
              <a:rPr lang="en-US" dirty="0" err="1"/>
              <a:t>IdentityFile</a:t>
            </a:r>
            <a:r>
              <a:rPr lang="en-US" dirty="0"/>
              <a:t> ~/.ssh/identity</a:t>
            </a:r>
          </a:p>
          <a:p>
            <a:r>
              <a:rPr lang="en-US" dirty="0"/>
              <a:t>#   </a:t>
            </a:r>
            <a:r>
              <a:rPr lang="en-US" dirty="0" err="1"/>
              <a:t>IdentityFile</a:t>
            </a:r>
            <a:r>
              <a:rPr lang="en-US" dirty="0"/>
              <a:t> ~/.ssh/</a:t>
            </a:r>
            <a:r>
              <a:rPr lang="en-US" dirty="0" err="1"/>
              <a:t>id_rsa</a:t>
            </a:r>
            <a:endParaRPr lang="en-US" dirty="0"/>
          </a:p>
          <a:p>
            <a:r>
              <a:rPr lang="en-US" dirty="0"/>
              <a:t>#   </a:t>
            </a:r>
            <a:r>
              <a:rPr lang="en-US" dirty="0" err="1"/>
              <a:t>IdentityFile</a:t>
            </a:r>
            <a:r>
              <a:rPr lang="en-US" dirty="0"/>
              <a:t> ~/.ssh/</a:t>
            </a:r>
            <a:r>
              <a:rPr lang="en-US" dirty="0" err="1"/>
              <a:t>id_dsa</a:t>
            </a:r>
            <a:endParaRPr lang="en-US" dirty="0"/>
          </a:p>
          <a:p>
            <a:r>
              <a:rPr lang="en-US" dirty="0"/>
              <a:t>#   Port 22</a:t>
            </a:r>
          </a:p>
          <a:p>
            <a:r>
              <a:rPr lang="en-US" dirty="0"/>
              <a:t>#   Protocol 2,1</a:t>
            </a:r>
            <a:endParaRPr lang="en-US" dirty="0" smtClean="0"/>
          </a:p>
          <a:p>
            <a:r>
              <a:rPr lang="en-US" dirty="0" smtClean="0"/>
              <a:t>#   Cipher 3des</a:t>
            </a:r>
            <a:endParaRPr lang="en-US" dirty="0"/>
          </a:p>
        </p:txBody>
      </p:sp>
      <p:sp>
        <p:nvSpPr>
          <p:cNvPr id="3" name="Text Placeholder 2"/>
          <p:cNvSpPr>
            <a:spLocks noGrp="1"/>
          </p:cNvSpPr>
          <p:nvPr>
            <p:ph type="body" sz="quarter" idx="11"/>
          </p:nvPr>
        </p:nvSpPr>
        <p:spPr/>
        <p:txBody>
          <a:bodyPr/>
          <a:lstStyle/>
          <a:p>
            <a:r>
              <a:rPr lang="en-US" dirty="0"/>
              <a:t> </a:t>
            </a:r>
            <a:r>
              <a:rPr lang="en-US" dirty="0" smtClean="0"/>
              <a:t>$ more </a:t>
            </a:r>
            <a:r>
              <a:rPr lang="en-US" dirty="0"/>
              <a:t>/etc/ssh/</a:t>
            </a:r>
            <a:r>
              <a:rPr lang="en-US" dirty="0" err="1"/>
              <a:t>ssh_config</a:t>
            </a:r>
            <a:endParaRPr lang="en-US" dirty="0"/>
          </a:p>
        </p:txBody>
      </p:sp>
      <p:sp>
        <p:nvSpPr>
          <p:cNvPr id="5" name="Title 4"/>
          <p:cNvSpPr>
            <a:spLocks noGrp="1"/>
          </p:cNvSpPr>
          <p:nvPr>
            <p:ph type="title"/>
          </p:nvPr>
        </p:nvSpPr>
        <p:spPr/>
        <p:txBody>
          <a:bodyPr/>
          <a:lstStyle/>
          <a:p>
            <a:r>
              <a:rPr lang="en-US" dirty="0" smtClean="0"/>
              <a:t>Example: Node's ssh config</a:t>
            </a:r>
            <a:endParaRPr lang="en-US" dirty="0"/>
          </a:p>
        </p:txBody>
      </p:sp>
      <p:sp>
        <p:nvSpPr>
          <p:cNvPr id="6" name="Rectangle 5"/>
          <p:cNvSpPr/>
          <p:nvPr/>
        </p:nvSpPr>
        <p:spPr bwMode="auto">
          <a:xfrm>
            <a:off x="1122159" y="4452582"/>
            <a:ext cx="14431939" cy="5018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17838278"/>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Now that we've identified the ssh version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pPr>
              <a:lnSpc>
                <a:spcPct val="90000"/>
              </a:lnSpc>
              <a:spcBef>
                <a:spcPct val="30000"/>
              </a:spcBef>
              <a:spcAft>
                <a:spcPts val="450"/>
              </a:spcAft>
              <a:buSzTx/>
              <a:defRPr/>
            </a:pPr>
            <a:r>
              <a:rPr lang="en-US" b="1" dirty="0" smtClean="0"/>
              <a:t>Note</a:t>
            </a:r>
            <a:r>
              <a:rPr lang="en-US" dirty="0" smtClean="0"/>
              <a:t>: In this course we will write a recipe directly on the node that we're running scans on. Of course </a:t>
            </a:r>
            <a:r>
              <a:rPr lang="en-US" dirty="0"/>
              <a:t>in a production environment you will likely write such recipes locally and upload them to Chef Server. Then the nodes would convergence the recipes on their next chef-client run.</a:t>
            </a:r>
          </a:p>
        </p:txBody>
      </p:sp>
    </p:spTree>
    <p:extLst>
      <p:ext uri="{BB962C8B-B14F-4D97-AF65-F5344CB8AC3E}">
        <p14:creationId xmlns:p14="http://schemas.microsoft.com/office/powerpoint/2010/main" val="367678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node</a:t>
            </a:r>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142712014"/>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a:t>
            </a:r>
            <a:r>
              <a:rPr lang="en-US" dirty="0" smtClean="0"/>
              <a:t>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node</a:t>
            </a:r>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1596270357"/>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Remediating 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(not your compliance server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
        <p:nvSpPr>
          <p:cNvPr id="9" name="Text Placeholder 2"/>
          <p:cNvSpPr txBox="1">
            <a:spLocks/>
          </p:cNvSpPr>
          <p:nvPr/>
        </p:nvSpPr>
        <p:spPr bwMode="white">
          <a:xfrm>
            <a:off x="802439" y="6171898"/>
            <a:ext cx="14888357" cy="1935855"/>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solidFill>
                  <a:srgbClr val="7D868C">
                    <a:lumMod val="50000"/>
                  </a:srgbClr>
                </a:solidFill>
                <a:latin typeface="Arial"/>
              </a:rPr>
              <a:t>Note</a:t>
            </a:r>
            <a:r>
              <a:rPr lang="en-US" sz="2800" dirty="0" smtClean="0">
                <a:solidFill>
                  <a:srgbClr val="7D868C">
                    <a:lumMod val="50000"/>
                  </a:srgbClr>
                </a:solidFill>
                <a:latin typeface="Arial"/>
              </a:rPr>
              <a:t>: You can install the editor of your choice on the target node after you log in. The only editor currently installed on these training nodes is vi. Instructions to install nano, emacs, and vim are below in your participant guide.</a:t>
            </a: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p:txBody>
      </p:sp>
    </p:spTree>
    <p:extLst>
      <p:ext uri="{BB962C8B-B14F-4D97-AF65-F5344CB8AC3E}">
        <p14:creationId xmlns:p14="http://schemas.microsoft.com/office/powerpoint/2010/main" val="2471950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b="1" dirty="0" smtClean="0"/>
              <a:t>Reports</a:t>
            </a:r>
            <a:r>
              <a:rPr lang="en-US" dirty="0" smtClean="0"/>
              <a:t>: Chef Compliance can produce reports that indicate risks </a:t>
            </a:r>
            <a:r>
              <a:rPr lang="en-US" dirty="0"/>
              <a:t>and issues classified by severity and </a:t>
            </a:r>
            <a:r>
              <a:rPr lang="en-US" dirty="0" smtClean="0"/>
              <a:t>impact levels.</a:t>
            </a:r>
          </a:p>
          <a:p>
            <a:endParaRPr lang="en-US" dirty="0"/>
          </a:p>
          <a:p>
            <a:r>
              <a:rPr lang="en-US" b="1" dirty="0" smtClean="0"/>
              <a:t>Compliance Profiles</a:t>
            </a:r>
            <a:r>
              <a:rPr lang="en-US" dirty="0" smtClean="0"/>
              <a:t>: You can get </a:t>
            </a:r>
            <a:r>
              <a:rPr lang="en-US" dirty="0"/>
              <a:t>started quickly with pre-built profiles for CIS, Linux </a:t>
            </a:r>
            <a:r>
              <a:rPr lang="en-US" dirty="0" smtClean="0"/>
              <a:t>and Windows.</a:t>
            </a:r>
          </a:p>
          <a:p>
            <a:endParaRPr lang="en-US" dirty="0" smtClean="0"/>
          </a:p>
          <a:p>
            <a:endParaRPr lang="en-US" dirty="0"/>
          </a:p>
        </p:txBody>
      </p:sp>
    </p:spTree>
    <p:extLst>
      <p:ext uri="{BB962C8B-B14F-4D97-AF65-F5344CB8AC3E}">
        <p14:creationId xmlns:p14="http://schemas.microsoft.com/office/powerpoint/2010/main" val="1765951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Remediating </a:t>
            </a:r>
            <a:r>
              <a:rPr lang="en-US" dirty="0"/>
              <a:t>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(not your compliance server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Tree>
    <p:extLst>
      <p:ext uri="{BB962C8B-B14F-4D97-AF65-F5344CB8AC3E}">
        <p14:creationId xmlns:p14="http://schemas.microsoft.com/office/powerpoint/2010/main" val="9441538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a:bodyPr>
          <a:lstStyle/>
          <a:p>
            <a:r>
              <a:rPr lang="en-US" dirty="0" smtClean="0"/>
              <a:t>GE: Create an SSH Cookbook and CD to it</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3340509390"/>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fontScale="90000"/>
          </a:bodyPr>
          <a:lstStyle/>
          <a:p>
            <a:r>
              <a:rPr lang="en-US" dirty="0" smtClean="0"/>
              <a:t>Create and change to a ‘cookbooks’ directory</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421869070"/>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a:t>GE: Create an SSH Cookbook</a:t>
            </a:r>
          </a:p>
        </p:txBody>
      </p:sp>
    </p:spTree>
    <p:extLst>
      <p:ext uri="{BB962C8B-B14F-4D97-AF65-F5344CB8AC3E}">
        <p14:creationId xmlns:p14="http://schemas.microsoft.com/office/powerpoint/2010/main" val="3102872220"/>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smtClean="0"/>
              <a:t>Create </a:t>
            </a:r>
            <a:r>
              <a:rPr lang="en-US" dirty="0"/>
              <a:t>an SSH Cookbook</a:t>
            </a:r>
          </a:p>
        </p:txBody>
      </p:sp>
    </p:spTree>
    <p:extLst>
      <p:ext uri="{BB962C8B-B14F-4D97-AF65-F5344CB8AC3E}">
        <p14:creationId xmlns:p14="http://schemas.microsoft.com/office/powerpoint/2010/main" val="3631831067"/>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a:t>GE: Create an SSH </a:t>
            </a:r>
            <a:r>
              <a:rPr lang="en-US" dirty="0" smtClean="0"/>
              <a:t>Client Recipe</a:t>
            </a:r>
            <a:endParaRPr lang="en-US" dirty="0"/>
          </a:p>
        </p:txBody>
      </p:sp>
    </p:spTree>
    <p:extLst>
      <p:ext uri="{BB962C8B-B14F-4D97-AF65-F5344CB8AC3E}">
        <p14:creationId xmlns:p14="http://schemas.microsoft.com/office/powerpoint/2010/main" val="1347361331"/>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smtClean="0"/>
              <a:t>Create </a:t>
            </a:r>
            <a:r>
              <a:rPr lang="en-US" dirty="0"/>
              <a:t>an SSH </a:t>
            </a:r>
            <a:r>
              <a:rPr lang="en-US" dirty="0" smtClean="0"/>
              <a:t>Client Recipe</a:t>
            </a:r>
            <a:endParaRPr lang="en-US" dirty="0"/>
          </a:p>
        </p:txBody>
      </p:sp>
    </p:spTree>
    <p:extLst>
      <p:ext uri="{BB962C8B-B14F-4D97-AF65-F5344CB8AC3E}">
        <p14:creationId xmlns:p14="http://schemas.microsoft.com/office/powerpoint/2010/main" val="3270252652"/>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a:t>GE: Create an </a:t>
            </a:r>
            <a:r>
              <a:rPr lang="en-US" dirty="0" smtClean="0"/>
              <a:t>SSH </a:t>
            </a:r>
            <a:r>
              <a:rPr lang="en-US" dirty="0" err="1" smtClean="0"/>
              <a:t>Config</a:t>
            </a:r>
            <a:r>
              <a:rPr lang="en-US" dirty="0" smtClean="0"/>
              <a:t> </a:t>
            </a:r>
            <a:r>
              <a:rPr lang="en-US" dirty="0" smtClean="0"/>
              <a:t>Template</a:t>
            </a:r>
            <a:endParaRPr lang="en-US" dirty="0"/>
          </a:p>
        </p:txBody>
      </p:sp>
    </p:spTree>
    <p:extLst>
      <p:ext uri="{BB962C8B-B14F-4D97-AF65-F5344CB8AC3E}">
        <p14:creationId xmlns:p14="http://schemas.microsoft.com/office/powerpoint/2010/main" val="4110964786"/>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smtClean="0"/>
              <a:t>Create </a:t>
            </a:r>
            <a:r>
              <a:rPr lang="en-US" dirty="0"/>
              <a:t>an </a:t>
            </a:r>
            <a:r>
              <a:rPr lang="en-US" dirty="0" smtClean="0"/>
              <a:t>SSH </a:t>
            </a:r>
            <a:r>
              <a:rPr lang="en-US" dirty="0" err="1" smtClean="0"/>
              <a:t>Config</a:t>
            </a:r>
            <a:r>
              <a:rPr lang="en-US" dirty="0" smtClean="0"/>
              <a:t> </a:t>
            </a:r>
            <a:r>
              <a:rPr lang="en-US" dirty="0" smtClean="0"/>
              <a:t>Template</a:t>
            </a:r>
            <a:endParaRPr lang="en-US" dirty="0"/>
          </a:p>
        </p:txBody>
      </p:sp>
    </p:spTree>
    <p:extLst>
      <p:ext uri="{BB962C8B-B14F-4D97-AF65-F5344CB8AC3E}">
        <p14:creationId xmlns:p14="http://schemas.microsoft.com/office/powerpoint/2010/main" val="993810933"/>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a:t>GE: </a:t>
            </a:r>
            <a:r>
              <a:rPr lang="en-US" dirty="0" smtClean="0"/>
              <a:t>Write the Client Recipe</a:t>
            </a:r>
            <a:endParaRPr lang="en-US" dirty="0"/>
          </a:p>
        </p:txBody>
      </p:sp>
    </p:spTree>
    <p:extLst>
      <p:ext uri="{BB962C8B-B14F-4D97-AF65-F5344CB8AC3E}">
        <p14:creationId xmlns:p14="http://schemas.microsoft.com/office/powerpoint/2010/main" val="3178803937"/>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40" y="2039078"/>
            <a:ext cx="5133540" cy="5345953"/>
          </a:xfrm>
        </p:spPr>
        <p:txBody>
          <a:bodyPr/>
          <a:lstStyle/>
          <a:p>
            <a:r>
              <a:rPr lang="en-US" dirty="0" smtClean="0"/>
              <a:t>Chef Compliance leverages </a:t>
            </a:r>
            <a:r>
              <a:rPr lang="en-US" dirty="0" err="1" smtClean="0"/>
              <a:t>InSpec</a:t>
            </a:r>
            <a:r>
              <a:rPr lang="en-US" dirty="0" smtClean="0"/>
              <a:t>.</a:t>
            </a:r>
          </a:p>
          <a:p>
            <a:r>
              <a:rPr lang="en-US" dirty="0" err="1" smtClean="0"/>
              <a:t>InSpec</a:t>
            </a:r>
            <a:r>
              <a:rPr lang="en-US" dirty="0" smtClean="0"/>
              <a:t> is similar to </a:t>
            </a:r>
            <a:r>
              <a:rPr lang="en-US" dirty="0" err="1" smtClean="0"/>
              <a:t>ServerSpec</a:t>
            </a:r>
            <a:r>
              <a:rPr lang="en-US" dirty="0"/>
              <a:t>.</a:t>
            </a:r>
            <a:endParaRPr lang="en-US" dirty="0" smtClean="0"/>
          </a:p>
          <a:p>
            <a:r>
              <a:rPr lang="en-US" dirty="0" err="1" smtClean="0"/>
              <a:t>InSpec</a:t>
            </a:r>
            <a:r>
              <a:rPr lang="en-US" dirty="0" smtClean="0"/>
              <a:t> </a:t>
            </a:r>
            <a:r>
              <a:rPr lang="en-US" dirty="0"/>
              <a:t>is an open-source run-time framework and rule language used to specify compliance, security, and policy requirements for testing any node in your infrastructure.</a:t>
            </a:r>
            <a:endParaRPr lang="en-US" dirty="0" smtClean="0"/>
          </a:p>
        </p:txBody>
      </p:sp>
      <p:sp>
        <p:nvSpPr>
          <p:cNvPr id="2" name="Title 1"/>
          <p:cNvSpPr>
            <a:spLocks noGrp="1"/>
          </p:cNvSpPr>
          <p:nvPr>
            <p:ph type="title"/>
          </p:nvPr>
        </p:nvSpPr>
        <p:spPr>
          <a:xfrm>
            <a:off x="609599" y="304800"/>
            <a:ext cx="13178589" cy="1551398"/>
          </a:xfrm>
        </p:spPr>
        <p:txBody>
          <a:bodyPr>
            <a:normAutofit/>
          </a:bodyPr>
          <a:lstStyle/>
          <a:p>
            <a:r>
              <a:rPr lang="en-US" dirty="0" smtClean="0"/>
              <a:t>Chef Compliance and </a:t>
            </a:r>
            <a:r>
              <a:rPr lang="en-US" dirty="0" err="1" smtClean="0"/>
              <a:t>InSpec</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Tree>
    <p:extLst>
      <p:ext uri="{BB962C8B-B14F-4D97-AF65-F5344CB8AC3E}">
        <p14:creationId xmlns:p14="http://schemas.microsoft.com/office/powerpoint/2010/main" val="1621053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smtClean="0"/>
              <a:t>Write </a:t>
            </a:r>
            <a:r>
              <a:rPr lang="en-US" dirty="0" smtClean="0"/>
              <a:t>the Client Recipe</a:t>
            </a:r>
            <a:endParaRPr lang="en-US" dirty="0"/>
          </a:p>
        </p:txBody>
      </p:sp>
    </p:spTree>
    <p:extLst>
      <p:ext uri="{BB962C8B-B14F-4D97-AF65-F5344CB8AC3E}">
        <p14:creationId xmlns:p14="http://schemas.microsoft.com/office/powerpoint/2010/main" val="2347579749"/>
      </p:ext>
    </p:extLst>
  </p:cSld>
  <p:clrMapOvr>
    <a:masterClrMapping/>
  </p:clrMapOvr>
  <p:transition xmlns:p14="http://schemas.microsoft.com/office/powerpoint/2010/main" spd="med">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a:t>
            </a:r>
            <a:r>
              <a:rPr lang="en-US" dirty="0" smtClean="0"/>
              <a:t>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node</a:t>
            </a:r>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CLI</a:t>
            </a:r>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475137592"/>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a:t>
            </a:r>
            <a:r>
              <a:rPr lang="en-US" dirty="0" smtClean="0"/>
              <a:t>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node</a:t>
            </a:r>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
        <p:nvSpPr>
          <p:cNvPr id="3" name="TextBox 2"/>
          <p:cNvSpPr txBox="1"/>
          <p:nvPr/>
        </p:nvSpPr>
        <p:spPr bwMode="white">
          <a:xfrm>
            <a:off x="8355693" y="718487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362043134"/>
      </p:ext>
    </p:extLst>
  </p:cSld>
  <p:clrMapOvr>
    <a:masterClrMapping/>
  </p:clrMapOvr>
  <p:transition xmlns:p14="http://schemas.microsoft.com/office/powerpoint/2010/main" spd="med">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Navigate </a:t>
            </a:r>
            <a:r>
              <a:rPr lang="en-US" dirty="0" smtClean="0"/>
              <a:t>to your SSH Cookbook</a:t>
            </a:r>
            <a:endParaRPr lang="en-US" dirty="0"/>
          </a:p>
        </p:txBody>
      </p:sp>
    </p:spTree>
    <p:extLst>
      <p:ext uri="{BB962C8B-B14F-4D97-AF65-F5344CB8AC3E}">
        <p14:creationId xmlns:p14="http://schemas.microsoft.com/office/powerpoint/2010/main" val="2805210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GE: Navigate to your SSH Cookbook</a:t>
            </a:r>
            <a:endParaRPr lang="en-US" dirty="0"/>
          </a:p>
        </p:txBody>
      </p:sp>
    </p:spTree>
    <p:extLst>
      <p:ext uri="{BB962C8B-B14F-4D97-AF65-F5344CB8AC3E}">
        <p14:creationId xmlns:p14="http://schemas.microsoft.com/office/powerpoint/2010/main" val="1809857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GE: Edit </a:t>
            </a:r>
            <a:r>
              <a:rPr lang="en-US" dirty="0" smtClean="0"/>
              <a:t>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5841899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Edit </a:t>
            </a:r>
            <a:r>
              <a:rPr lang="en-US" dirty="0" smtClean="0"/>
              <a:t>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14675392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92997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a:t>
            </a:r>
            <a:r>
              <a:rPr lang="en-US" dirty="0" smtClean="0"/>
              <a:t>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26201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3195752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4.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5.xml><?xml version="1.0" encoding="utf-8"?>
<a:theme xmlns:a="http://schemas.openxmlformats.org/drawingml/2006/main" name="2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6.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9.xml><?xml version="1.0" encoding="utf-8"?>
<a:theme xmlns:a="http://schemas.openxmlformats.org/drawingml/2006/main" name="4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1549</TotalTime>
  <Words>18848</Words>
  <Application>Microsoft Macintosh PowerPoint</Application>
  <PresentationFormat>Custom</PresentationFormat>
  <Paragraphs>2456</Paragraphs>
  <Slides>235</Slides>
  <Notes>186</Notes>
  <HiddenSlides>113</HiddenSlides>
  <MMClips>0</MMClips>
  <ScaleCrop>false</ScaleCrop>
  <HeadingPairs>
    <vt:vector size="4" baseType="variant">
      <vt:variant>
        <vt:lpstr>Theme</vt:lpstr>
      </vt:variant>
      <vt:variant>
        <vt:i4>10</vt:i4>
      </vt:variant>
      <vt:variant>
        <vt:lpstr>Slide Titles</vt:lpstr>
      </vt:variant>
      <vt:variant>
        <vt:i4>235</vt:i4>
      </vt:variant>
    </vt:vector>
  </HeadingPairs>
  <TitlesOfParts>
    <vt:vector size="245" baseType="lpstr">
      <vt:lpstr>Base</vt:lpstr>
      <vt:lpstr>Interaction</vt:lpstr>
      <vt:lpstr>1_Base</vt:lpstr>
      <vt:lpstr>1_Interaction</vt:lpstr>
      <vt:lpstr>2_Base</vt:lpstr>
      <vt:lpstr>3_Base</vt:lpstr>
      <vt:lpstr>2_Interaction</vt:lpstr>
      <vt:lpstr>3_Interaction</vt:lpstr>
      <vt:lpstr>4_Base</vt:lpstr>
      <vt:lpstr>4_Interaction</vt:lpstr>
      <vt:lpstr>Chef Compliance  Installation, Configuration, and Operation</vt:lpstr>
      <vt:lpstr>Introduce Yourselves</vt:lpstr>
      <vt:lpstr>Objectives</vt:lpstr>
      <vt:lpstr>Objectives</vt:lpstr>
      <vt:lpstr>Chef Compliance Value Proposition</vt:lpstr>
      <vt:lpstr>Chef Compliance</vt:lpstr>
      <vt:lpstr>Chef Compliance</vt:lpstr>
      <vt:lpstr>Chef Compliance</vt:lpstr>
      <vt:lpstr>Chef Compliance and InSpec</vt:lpstr>
      <vt:lpstr>InSpec DSL</vt:lpstr>
      <vt:lpstr>InSpec DSL</vt:lpstr>
      <vt:lpstr>Compliance Profiles</vt:lpstr>
      <vt:lpstr>Compliance Web UI</vt:lpstr>
      <vt:lpstr>Your Lab Environment for Scanning</vt:lpstr>
      <vt:lpstr>Your Lab Environment for Scanning</vt:lpstr>
      <vt:lpstr>Your Lab Environment for Remediation</vt:lpstr>
      <vt:lpstr>Your Lab Environment for Remediation</vt:lpstr>
      <vt:lpstr>Logging into the Compliance Server and Linux Node</vt:lpstr>
      <vt:lpstr>Login to your node</vt:lpstr>
      <vt:lpstr>Logging Into the Remote Windows Node</vt:lpstr>
      <vt:lpstr>Hands-on Legend</vt:lpstr>
      <vt:lpstr>PowerPoint Presentation</vt:lpstr>
      <vt:lpstr>Installing Chef Compliance</vt:lpstr>
      <vt:lpstr>Configure Chef Compliance</vt:lpstr>
      <vt:lpstr>Objectives</vt:lpstr>
      <vt:lpstr>Objectives</vt:lpstr>
      <vt:lpstr>Compliance Installation Options</vt:lpstr>
      <vt:lpstr>Group Exercise Standalone Installation</vt:lpstr>
      <vt:lpstr>GE: Standalone Installation</vt:lpstr>
      <vt:lpstr>GE: Standalone Installation</vt:lpstr>
      <vt:lpstr>GE: Standalone Installation</vt:lpstr>
      <vt:lpstr>GE: Install and Install Compliance Package</vt:lpstr>
      <vt:lpstr>GE: Initial Configuration of Compliance</vt:lpstr>
      <vt:lpstr>GE: Create Administrator Credentials</vt:lpstr>
      <vt:lpstr>GE: Connect to your Compliance Web UI</vt:lpstr>
      <vt:lpstr>Connect to the Compliance Web UI</vt:lpstr>
      <vt:lpstr>GE: Log into your Compliance Web UI</vt:lpstr>
      <vt:lpstr>Log into the Compliance Web UI</vt:lpstr>
      <vt:lpstr>Test your Compliance Web UI</vt:lpstr>
      <vt:lpstr>Compliance Upgrades</vt:lpstr>
      <vt:lpstr>Review Questions</vt:lpstr>
      <vt:lpstr>PowerPoint Presentation</vt:lpstr>
      <vt:lpstr>Running Scans, Remediation, and Testing</vt:lpstr>
      <vt:lpstr>Objectives</vt:lpstr>
      <vt:lpstr>Adding a Node to Scan</vt:lpstr>
      <vt:lpstr>Group Exercise: Adding a Node to Scan</vt:lpstr>
      <vt:lpstr>Group Exercise: Adding a Node to Scan</vt:lpstr>
      <vt:lpstr>GE: Adding a Node to Scan</vt:lpstr>
      <vt:lpstr>Adding a Node to Scan</vt:lpstr>
      <vt:lpstr>GE: Adding a Node</vt:lpstr>
      <vt:lpstr>Adding a Node</vt:lpstr>
      <vt:lpstr>GE: Adding a Node to Scan</vt:lpstr>
      <vt:lpstr>Adding a Node to Scan</vt:lpstr>
      <vt:lpstr>GE: Adding a Node to Scan</vt:lpstr>
      <vt:lpstr>Adding a Node to Scan</vt:lpstr>
      <vt:lpstr>GE: Testing Connectivity to your Node</vt:lpstr>
      <vt:lpstr>Testing Connectivity to your Node</vt:lpstr>
      <vt:lpstr>GE: Testing Connectivity to your Node</vt:lpstr>
      <vt:lpstr>GE: Testing Connectivity to your Node</vt:lpstr>
      <vt:lpstr>Adding Nodes in Bulk</vt:lpstr>
      <vt:lpstr>Key Pairs</vt:lpstr>
      <vt:lpstr>Running Compliance Scans</vt:lpstr>
      <vt:lpstr>Compliance Profiles Used in Scans</vt:lpstr>
      <vt:lpstr>Group Exercise: Running a Scan</vt:lpstr>
      <vt:lpstr>GE: Running a Scan</vt:lpstr>
      <vt:lpstr>Running a Scan</vt:lpstr>
      <vt:lpstr>GE: Running a Scan</vt:lpstr>
      <vt:lpstr>Running a Scan</vt:lpstr>
      <vt:lpstr>Scan Results</vt:lpstr>
      <vt:lpstr>Scan Results</vt:lpstr>
      <vt:lpstr>GE: Profile</vt:lpstr>
      <vt:lpstr>Profile</vt:lpstr>
      <vt:lpstr>Discussion: InSpec Profile Code</vt:lpstr>
      <vt:lpstr>Discussion: InSpec Profile Code</vt:lpstr>
      <vt:lpstr>Example: Node's ssh config</vt:lpstr>
      <vt:lpstr>Let's Remediate the Issue</vt:lpstr>
      <vt:lpstr>GE: Remediating the Issue</vt:lpstr>
      <vt:lpstr>Group Exercise: Remediating the Issue</vt:lpstr>
      <vt:lpstr>GE: Remediating the Issue</vt:lpstr>
      <vt:lpstr>Remediating the Issue</vt:lpstr>
      <vt:lpstr>GE: Create an SSH Cookbook and CD to it</vt:lpstr>
      <vt:lpstr>Create and change to a ‘cookbooks’ directory</vt:lpstr>
      <vt:lpstr>GE: Create an SSH Cookbook</vt:lpstr>
      <vt:lpstr>Create an SSH Cookbook</vt:lpstr>
      <vt:lpstr>GE: Create an SSH Client Recipe</vt:lpstr>
      <vt:lpstr>Create an SSH Client Recipe</vt:lpstr>
      <vt:lpstr>GE: Create an SSH Config Template</vt:lpstr>
      <vt:lpstr>Create an SSH Config Template</vt:lpstr>
      <vt:lpstr>GE: Write the Client Recipe</vt:lpstr>
      <vt:lpstr>Write the Client Recipe</vt:lpstr>
      <vt:lpstr>GE: Testing the Recipe</vt:lpstr>
      <vt:lpstr>Group Exercise: Testing the Recipe</vt:lpstr>
      <vt:lpstr>Navigate to your SSH Cookbook</vt:lpstr>
      <vt:lpstr>GE: Navigate to your SSH Cookbook</vt:lpstr>
      <vt:lpstr>GE: Edit your .kitchen.yml -- Part 1</vt:lpstr>
      <vt:lpstr>Edit your .kitchen.yml -- Part 1</vt:lpstr>
      <vt:lpstr>GE: Edit your .kitchen.yml -- Part 2</vt:lpstr>
      <vt:lpstr>Edit your .kitchen.yml -- Part 2</vt:lpstr>
      <vt:lpstr>GE: Edit your .kitchen.yml -- Part 3</vt:lpstr>
      <vt:lpstr>Edit your .kitchen.yml -- Part 3</vt:lpstr>
      <vt:lpstr>GE: Run `kitchen list` from ~/cookbooks/ssh/ </vt:lpstr>
      <vt:lpstr>Run `kitchen list` from ~/cookbooks/ssh/ </vt:lpstr>
      <vt:lpstr>GE: Run `kitchen converge` </vt:lpstr>
      <vt:lpstr>Run `kitchen converge` </vt:lpstr>
      <vt:lpstr>What We've Done So Far</vt:lpstr>
      <vt:lpstr>InSpec Verifier</vt:lpstr>
      <vt:lpstr>GE: Adding an InSpec Verification</vt:lpstr>
      <vt:lpstr>GE: Create the `inspec` Directory</vt:lpstr>
      <vt:lpstr>Create the `inspec` Directory</vt:lpstr>
      <vt:lpstr>GE: Create the `client_spec.rb' file</vt:lpstr>
      <vt:lpstr>Create the `client_spec.rb' file</vt:lpstr>
      <vt:lpstr>Example of Creating the `client_spec.rb' file</vt:lpstr>
      <vt:lpstr>GE: Add the InSpec Verifier</vt:lpstr>
      <vt:lpstr>GE: Run the Verifier</vt:lpstr>
      <vt:lpstr>Running InSpec from the command line interface (CLI)</vt:lpstr>
      <vt:lpstr>GE: What is your Docker ID?</vt:lpstr>
      <vt:lpstr>What is your Docker ID?</vt:lpstr>
      <vt:lpstr>GE: Running InSpec from the CLI</vt:lpstr>
      <vt:lpstr>Running InSpec from the CLI</vt:lpstr>
      <vt:lpstr>GE: Update the Template</vt:lpstr>
      <vt:lpstr>Update the Template</vt:lpstr>
      <vt:lpstr>GE: Update the Template</vt:lpstr>
      <vt:lpstr>Update the Template</vt:lpstr>
      <vt:lpstr>GE: Ensure you are in ~/cookbooks/ssh</vt:lpstr>
      <vt:lpstr>Ensure you are in ~/cookbooks/ssh</vt:lpstr>
      <vt:lpstr>GE: Run `kitchen converge`</vt:lpstr>
      <vt:lpstr>Run `kitchen converge`</vt:lpstr>
      <vt:lpstr>Running InSpec from the CLI</vt:lpstr>
      <vt:lpstr>GE: Apply the New SSH Recipe</vt:lpstr>
      <vt:lpstr>Apply the New SSH Recipe</vt:lpstr>
      <vt:lpstr>GE: Re-run the Compliance Scan</vt:lpstr>
      <vt:lpstr>Re-run the Compliance Scan</vt:lpstr>
      <vt:lpstr>GE: Re-run the Compliance Scan</vt:lpstr>
      <vt:lpstr>Re-run the Compliance Scan</vt:lpstr>
      <vt:lpstr>GE: Results of this Exercise</vt:lpstr>
      <vt:lpstr>Results of this Exercise</vt:lpstr>
      <vt:lpstr>Conclusion</vt:lpstr>
      <vt:lpstr>PowerPoint Presentation</vt:lpstr>
      <vt:lpstr>Review Questions</vt:lpstr>
      <vt:lpstr>PowerPoint Presentation</vt:lpstr>
      <vt:lpstr>Creating Custom Profiles</vt:lpstr>
      <vt:lpstr>Objectives</vt:lpstr>
      <vt:lpstr>Creating a Custom Profile</vt:lpstr>
      <vt:lpstr>InSpec Command Line Interface</vt:lpstr>
      <vt:lpstr>GE: Creating a Custom Profile</vt:lpstr>
      <vt:lpstr>Creating a Custom Profile</vt:lpstr>
      <vt:lpstr>GE: Create and change to a directory for your profile</vt:lpstr>
      <vt:lpstr>Create and change to a directory for your profile</vt:lpstr>
      <vt:lpstr>GE: Run `inspec check` to Verify Tests</vt:lpstr>
      <vt:lpstr>Run `inspec check` to Verify Tests</vt:lpstr>
      <vt:lpstr>GE: Creating a metadata.rb via `touch`</vt:lpstr>
      <vt:lpstr>Create a metadata.rb via `touch`</vt:lpstr>
      <vt:lpstr>GE: Run `inspec check` Against the New File</vt:lpstr>
      <vt:lpstr>Run `inspec check` Against the New File</vt:lpstr>
      <vt:lpstr>GE: Add Values to the metadata.rb</vt:lpstr>
      <vt:lpstr>Add Values to the metadata.rb</vt:lpstr>
      <vt:lpstr>GE: Run `inspec check` Again</vt:lpstr>
      <vt:lpstr>Run `inspec check` Again</vt:lpstr>
      <vt:lpstr>GE: InSpec Directory Structure Expectation</vt:lpstr>
      <vt:lpstr>GE: InSpec Directory Structure Expectation</vt:lpstr>
      <vt:lpstr>InSpec Directory Structure Expectation</vt:lpstr>
      <vt:lpstr>GE: Create the Missing `test` Directory </vt:lpstr>
      <vt:lpstr>Create the Missing `test` Directory </vt:lpstr>
      <vt:lpstr>GE: Run `inspec check` Again</vt:lpstr>
      <vt:lpstr>Run `inspec check` Again</vt:lpstr>
      <vt:lpstr>GE: Write the Control Called tmp.rb</vt:lpstr>
      <vt:lpstr>Write the Control Called tmp.rb</vt:lpstr>
      <vt:lpstr>GE: Run `inspec check` Again</vt:lpstr>
      <vt:lpstr>Run `inspec check` Again</vt:lpstr>
      <vt:lpstr>GE: Use `inspec exec' to Run Tests</vt:lpstr>
      <vt:lpstr>Use `inspec exec' to Run Tests</vt:lpstr>
      <vt:lpstr>GE: Uploading the Custom Profile to the Compliance Server </vt:lpstr>
      <vt:lpstr>Uploading the Custom Profile to the Compliance Server </vt:lpstr>
      <vt:lpstr>GE: Install the zip Package</vt:lpstr>
      <vt:lpstr>GE: Zip up your New Profile</vt:lpstr>
      <vt:lpstr>Zip up your New Profile</vt:lpstr>
      <vt:lpstr>GE: Verify the zip File's Creation</vt:lpstr>
      <vt:lpstr>Verify the zip File's Creation</vt:lpstr>
      <vt:lpstr>GE: From your Laptop Run the scp Command</vt:lpstr>
      <vt:lpstr>From your Laptop Run the scp Command</vt:lpstr>
      <vt:lpstr>GE: Upload the Profile to Chef Compliance</vt:lpstr>
      <vt:lpstr>Upload the Profile to Chef Compliance</vt:lpstr>
      <vt:lpstr>GE: Upload the Profile to Chef Compliance</vt:lpstr>
      <vt:lpstr>Upload the Profile to Chef Compliance</vt:lpstr>
      <vt:lpstr>GE: Scan Your Node</vt:lpstr>
      <vt:lpstr>Scan Your Node</vt:lpstr>
      <vt:lpstr>GE: Scan Using the New Profile</vt:lpstr>
      <vt:lpstr>Scan Using the New Profile</vt:lpstr>
      <vt:lpstr>GE: Results of the Custom Profile Scan</vt:lpstr>
      <vt:lpstr>Results of the Custom Profile Scan</vt:lpstr>
      <vt:lpstr>GE: Results of the Custom Profile Scan</vt:lpstr>
      <vt:lpstr>Results of the Custom Profile Scan</vt:lpstr>
      <vt:lpstr>GE: TBD from here to end</vt:lpstr>
      <vt:lpstr>PowerPoint Presentation</vt:lpstr>
      <vt:lpstr>GE: Save this</vt:lpstr>
      <vt:lpstr>TBD delete later.</vt:lpstr>
      <vt:lpstr>Review Questions</vt:lpstr>
      <vt:lpstr>PowerPoint Presentation</vt:lpstr>
      <vt:lpstr>Scheduling Scans and Running Reports</vt:lpstr>
      <vt:lpstr>Objectives</vt:lpstr>
      <vt:lpstr>Scheduling Scans</vt:lpstr>
      <vt:lpstr>Scheduling Scans</vt:lpstr>
      <vt:lpstr>GE: Scheduling Scans</vt:lpstr>
      <vt:lpstr>Group Exercise: 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GE: Scheduling Scans</vt:lpstr>
      <vt:lpstr>GE: Scheduling Scans</vt:lpstr>
      <vt:lpstr>Scheduling Scans</vt:lpstr>
      <vt:lpstr>Demonstration: Recurring Scans</vt:lpstr>
      <vt:lpstr>Demonstration: Recurring Scans</vt:lpstr>
      <vt:lpstr>Demonstration: Scheduled Scan Logs</vt:lpstr>
      <vt:lpstr>Demonstration: Scheduled Scan Logs</vt:lpstr>
      <vt:lpstr>Deleting Old Jobs</vt:lpstr>
      <vt:lpstr>Demonstration: Deleting Jobs</vt:lpstr>
      <vt:lpstr>Compliance Reports</vt:lpstr>
      <vt:lpstr>Compliance Reports</vt:lpstr>
      <vt:lpstr>GE: Exporting Reports</vt:lpstr>
      <vt:lpstr>Exporting Reports</vt:lpstr>
      <vt:lpstr>GE: Exporting Reports</vt:lpstr>
      <vt:lpstr>Exporting Reports</vt:lpstr>
      <vt:lpstr>GE: Exporting Reports</vt:lpstr>
      <vt:lpstr>Exporting Reports</vt:lpstr>
      <vt:lpstr>Scheduling Scans</vt:lpstr>
      <vt:lpstr>Review 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225</cp:revision>
  <cp:lastPrinted>2015-02-07T23:49:10Z</cp:lastPrinted>
  <dcterms:created xsi:type="dcterms:W3CDTF">2015-11-10T15:58:30Z</dcterms:created>
  <dcterms:modified xsi:type="dcterms:W3CDTF">2016-01-20T05:24:44Z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